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9" r:id="rId2"/>
    <p:sldId id="256" r:id="rId3"/>
    <p:sldId id="258" r:id="rId4"/>
    <p:sldId id="261" r:id="rId5"/>
  </p:sldIdLst>
  <p:sldSz cx="16459200" cy="1325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4B4871"/>
    <a:srgbClr val="000000"/>
    <a:srgbClr val="22212C"/>
    <a:srgbClr val="F6358A"/>
    <a:srgbClr val="78E0FD"/>
    <a:srgbClr val="4B8937"/>
    <a:srgbClr val="002060"/>
    <a:srgbClr val="FF568A"/>
    <a:srgbClr val="009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>
        <p:scale>
          <a:sx n="75" d="100"/>
          <a:sy n="75" d="100"/>
        </p:scale>
        <p:origin x="780" y="-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169902"/>
            <a:ext cx="13990320" cy="4616027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6963940"/>
            <a:ext cx="12344400" cy="3201140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4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705908"/>
            <a:ext cx="3549015" cy="11236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705908"/>
            <a:ext cx="10441305" cy="1123622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1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3305496"/>
            <a:ext cx="14196060" cy="551529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8872964"/>
            <a:ext cx="14196060" cy="2900362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1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3529542"/>
            <a:ext cx="6995160" cy="8412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3529542"/>
            <a:ext cx="6995160" cy="8412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3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705911"/>
            <a:ext cx="14196060" cy="25627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3250248"/>
            <a:ext cx="6963012" cy="1592897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4843145"/>
            <a:ext cx="6963012" cy="7123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3250248"/>
            <a:ext cx="6997304" cy="1592897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4843145"/>
            <a:ext cx="6997304" cy="7123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4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5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8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83920"/>
            <a:ext cx="5308520" cy="309372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909024"/>
            <a:ext cx="8332470" cy="9422342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977640"/>
            <a:ext cx="5308520" cy="7369070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883920"/>
            <a:ext cx="5308520" cy="309372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909024"/>
            <a:ext cx="8332470" cy="9422342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3977640"/>
            <a:ext cx="5308520" cy="7369070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4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705911"/>
            <a:ext cx="14196060" cy="256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3529542"/>
            <a:ext cx="14196060" cy="841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12288946"/>
            <a:ext cx="3703320" cy="70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CC743-4C6C-46E3-8D85-7EA6AB05668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12288946"/>
            <a:ext cx="5554980" cy="70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12288946"/>
            <a:ext cx="3703320" cy="70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2ECE5-C377-4BB6-B3E6-1D4AC3C0E6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6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developers.google.com/machine-learning/testing-debugging/metrics/interpretic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www.learnpytorch.io/01_pytorch_workflow/#3-train-mode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www.learnpytorch.io/05_pytorch_going_modular/#what-were-working-towards" TargetMode="External"/><Relationship Id="rId4" Type="http://schemas.openxmlformats.org/officeDocument/2006/relationships/hyperlink" Target="https://www.learnpytorch.io/02_pytorch_classificat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8D8275D-8BD7-4CAC-8EED-F4C8A4969C15}"/>
              </a:ext>
            </a:extLst>
          </p:cNvPr>
          <p:cNvGrpSpPr/>
          <p:nvPr/>
        </p:nvGrpSpPr>
        <p:grpSpPr>
          <a:xfrm>
            <a:off x="1895644" y="9446956"/>
            <a:ext cx="4066983" cy="896833"/>
            <a:chOff x="-5147944" y="2469247"/>
            <a:chExt cx="4402837" cy="9354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3D9574-D2EF-4980-96CA-4F1A075E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941077" y="2694967"/>
              <a:ext cx="4195970" cy="7097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371611-7AC6-4D62-8F61-4A1B0627BD61}"/>
                </a:ext>
              </a:extLst>
            </p:cNvPr>
            <p:cNvSpPr txBox="1"/>
            <p:nvPr/>
          </p:nvSpPr>
          <p:spPr>
            <a:xfrm>
              <a:off x="-5147944" y="2469247"/>
              <a:ext cx="2000823" cy="392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Torchscript and JIT</a:t>
              </a:r>
            </a:p>
            <a:p>
              <a:pPr algn="ctr"/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CA2228-483F-4DC5-BC75-8E92B824520B}"/>
              </a:ext>
            </a:extLst>
          </p:cNvPr>
          <p:cNvGrpSpPr/>
          <p:nvPr/>
        </p:nvGrpSpPr>
        <p:grpSpPr>
          <a:xfrm>
            <a:off x="1344930" y="10325947"/>
            <a:ext cx="4617694" cy="1185846"/>
            <a:chOff x="-5744844" y="3170810"/>
            <a:chExt cx="4999737" cy="12839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AEF23-7B10-4C2F-A0E8-380F93AF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941077" y="3401356"/>
              <a:ext cx="4195970" cy="10534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27D6A6-FAE7-4DA3-8242-3971652BA68E}"/>
                </a:ext>
              </a:extLst>
            </p:cNvPr>
            <p:cNvSpPr txBox="1"/>
            <p:nvPr/>
          </p:nvSpPr>
          <p:spPr>
            <a:xfrm>
              <a:off x="-5744844" y="3170810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ONNX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C6CDC1-E6F3-482A-9EED-7BF309DCC3D7}"/>
              </a:ext>
            </a:extLst>
          </p:cNvPr>
          <p:cNvGrpSpPr/>
          <p:nvPr/>
        </p:nvGrpSpPr>
        <p:grpSpPr>
          <a:xfrm>
            <a:off x="9910832" y="10826791"/>
            <a:ext cx="4462804" cy="669834"/>
            <a:chOff x="-39687" y="5009976"/>
            <a:chExt cx="4832033" cy="72525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59D884C-F5BD-438D-80D9-7C183CF7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42" y="5292719"/>
              <a:ext cx="4749604" cy="44251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AB12D-AD3E-495B-8C15-B5D8AE0FA799}"/>
                </a:ext>
              </a:extLst>
            </p:cNvPr>
            <p:cNvSpPr txBox="1"/>
            <p:nvPr/>
          </p:nvSpPr>
          <p:spPr>
            <a:xfrm>
              <a:off x="-39687" y="5009976"/>
              <a:ext cx="2000821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Distributed Training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0B2EE3-DCD4-4E10-BFC1-6921CD8C2EBE}"/>
              </a:ext>
            </a:extLst>
          </p:cNvPr>
          <p:cNvGrpSpPr/>
          <p:nvPr/>
        </p:nvGrpSpPr>
        <p:grpSpPr>
          <a:xfrm>
            <a:off x="5474545" y="9346444"/>
            <a:ext cx="4453472" cy="2154550"/>
            <a:chOff x="3895853" y="3316153"/>
            <a:chExt cx="4821929" cy="23328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26CD59-80C7-4E24-80CE-29171904497B}"/>
                </a:ext>
              </a:extLst>
            </p:cNvPr>
            <p:cNvSpPr txBox="1"/>
            <p:nvPr/>
          </p:nvSpPr>
          <p:spPr>
            <a:xfrm>
              <a:off x="3895853" y="3316153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GPU Usage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A955F7A-220D-45DD-8DD1-9D27618A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205" y="3593152"/>
              <a:ext cx="4201577" cy="205580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ECECDC-8BCA-474B-B4FE-95F416173453}"/>
              </a:ext>
            </a:extLst>
          </p:cNvPr>
          <p:cNvGrpSpPr/>
          <p:nvPr/>
        </p:nvGrpSpPr>
        <p:grpSpPr>
          <a:xfrm>
            <a:off x="9559266" y="3179485"/>
            <a:ext cx="4818988" cy="1869752"/>
            <a:chOff x="4022853" y="5935692"/>
            <a:chExt cx="5217685" cy="20244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BD695F-A677-4EFE-8176-A8257E8AE82A}"/>
                </a:ext>
              </a:extLst>
            </p:cNvPr>
            <p:cNvSpPr txBox="1"/>
            <p:nvPr/>
          </p:nvSpPr>
          <p:spPr>
            <a:xfrm>
              <a:off x="4022853" y="5935692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Deep Learning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C7BC7AF-289B-4736-AFA3-18ACB5B9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0070" y="6197267"/>
              <a:ext cx="4750468" cy="176286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0E5A77-C738-44B0-AE74-26DFD0594EDF}"/>
              </a:ext>
            </a:extLst>
          </p:cNvPr>
          <p:cNvGrpSpPr/>
          <p:nvPr/>
        </p:nvGrpSpPr>
        <p:grpSpPr>
          <a:xfrm>
            <a:off x="9613230" y="6905184"/>
            <a:ext cx="4763544" cy="1168010"/>
            <a:chOff x="4086353" y="7923715"/>
            <a:chExt cx="5157654" cy="126464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D7A7AE-4C56-4F00-A338-86E925494655}"/>
                </a:ext>
              </a:extLst>
            </p:cNvPr>
            <p:cNvSpPr txBox="1"/>
            <p:nvPr/>
          </p:nvSpPr>
          <p:spPr>
            <a:xfrm>
              <a:off x="4086353" y="7923715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Loss Functions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174C72-CEBF-495D-98A9-6921EA052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1001" y="8189105"/>
              <a:ext cx="4753006" cy="999254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81B414-4866-4957-8897-04872F0A0BBD}"/>
              </a:ext>
            </a:extLst>
          </p:cNvPr>
          <p:cNvGrpSpPr/>
          <p:nvPr/>
        </p:nvGrpSpPr>
        <p:grpSpPr>
          <a:xfrm>
            <a:off x="9846202" y="8099783"/>
            <a:ext cx="4550491" cy="838029"/>
            <a:chOff x="9229725" y="3463053"/>
            <a:chExt cx="4926974" cy="90736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7D08144-0663-40E1-9BEC-50CF9B557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82125" y="3718995"/>
              <a:ext cx="4774574" cy="6514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7FE287-F6FD-4F0E-8986-38803BF75EB6}"/>
                </a:ext>
              </a:extLst>
            </p:cNvPr>
            <p:cNvSpPr txBox="1"/>
            <p:nvPr/>
          </p:nvSpPr>
          <p:spPr>
            <a:xfrm>
              <a:off x="9229725" y="3463053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Activation Functions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FEF15E-240A-4574-8435-EB35F05EE89B}"/>
              </a:ext>
            </a:extLst>
          </p:cNvPr>
          <p:cNvGrpSpPr/>
          <p:nvPr/>
        </p:nvGrpSpPr>
        <p:grpSpPr>
          <a:xfrm>
            <a:off x="9496153" y="8941576"/>
            <a:ext cx="4900548" cy="839648"/>
            <a:chOff x="8790051" y="4389726"/>
            <a:chExt cx="5305993" cy="9091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126576-B568-4F43-90A2-639FDE611929}"/>
                </a:ext>
              </a:extLst>
            </p:cNvPr>
            <p:cNvSpPr txBox="1"/>
            <p:nvPr/>
          </p:nvSpPr>
          <p:spPr>
            <a:xfrm>
              <a:off x="8790051" y="4389726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Optimizers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DB2C373-178F-45BF-B17D-664D484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21470" y="4633933"/>
              <a:ext cx="4774574" cy="66490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E2DCFB-7187-4404-BC69-78FCD90F2DBB}"/>
              </a:ext>
            </a:extLst>
          </p:cNvPr>
          <p:cNvGrpSpPr/>
          <p:nvPr/>
        </p:nvGrpSpPr>
        <p:grpSpPr>
          <a:xfrm>
            <a:off x="9928006" y="9798150"/>
            <a:ext cx="4445623" cy="1001831"/>
            <a:chOff x="9243294" y="5257523"/>
            <a:chExt cx="4813430" cy="108471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FD9184D-5AED-4FE0-B046-45502D81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7120" y="5552511"/>
              <a:ext cx="4749604" cy="78972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FBE930-292A-4BDB-BB90-5603FCBB2D39}"/>
                </a:ext>
              </a:extLst>
            </p:cNvPr>
            <p:cNvSpPr txBox="1"/>
            <p:nvPr/>
          </p:nvSpPr>
          <p:spPr>
            <a:xfrm>
              <a:off x="9243294" y="5257523"/>
              <a:ext cx="2719704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Learning rate scheduling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1AC1CBC-2304-4F53-AAAD-98915A244C4C}"/>
              </a:ext>
            </a:extLst>
          </p:cNvPr>
          <p:cNvGrpSpPr/>
          <p:nvPr/>
        </p:nvGrpSpPr>
        <p:grpSpPr>
          <a:xfrm>
            <a:off x="5661381" y="4437103"/>
            <a:ext cx="4258929" cy="1379196"/>
            <a:chOff x="8975108" y="6394919"/>
            <a:chExt cx="4611290" cy="149330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D7D9614-C0FB-48EA-8721-D2A40DAF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74544" y="6643962"/>
              <a:ext cx="4211854" cy="12442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2901EA-F4E0-4120-A95E-631D7DD38D68}"/>
                </a:ext>
              </a:extLst>
            </p:cNvPr>
            <p:cNvSpPr txBox="1"/>
            <p:nvPr/>
          </p:nvSpPr>
          <p:spPr>
            <a:xfrm>
              <a:off x="8975108" y="6394919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latin typeface="Consolas" panose="020B0609020204030204" pitchFamily="49" charset="0"/>
                </a:rPr>
                <a:t>Data Utilities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71D3BC7-5A90-4660-A4BA-DA4A830AFC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9577" y="2824432"/>
            <a:ext cx="3874788" cy="144815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D60101A-0E4F-4B79-8956-A984CBEBA797}"/>
              </a:ext>
            </a:extLst>
          </p:cNvPr>
          <p:cNvGrpSpPr/>
          <p:nvPr/>
        </p:nvGrpSpPr>
        <p:grpSpPr>
          <a:xfrm>
            <a:off x="2015613" y="4903653"/>
            <a:ext cx="3947767" cy="1288399"/>
            <a:chOff x="38055" y="2651310"/>
            <a:chExt cx="4179756" cy="1269815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810B239-92AC-4547-8AEB-2ADA484DB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33" y="2869034"/>
              <a:ext cx="4130578" cy="1052091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B2E648A-D4E0-4A93-AD48-DEF76DCEF98C}"/>
                </a:ext>
              </a:extLst>
            </p:cNvPr>
            <p:cNvSpPr txBox="1"/>
            <p:nvPr/>
          </p:nvSpPr>
          <p:spPr>
            <a:xfrm>
              <a:off x="38055" y="2651310"/>
              <a:ext cx="2000822" cy="25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Tensors Creation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B23B0DA-213D-415C-A33A-1127604F6490}"/>
              </a:ext>
            </a:extLst>
          </p:cNvPr>
          <p:cNvGrpSpPr/>
          <p:nvPr/>
        </p:nvGrpSpPr>
        <p:grpSpPr>
          <a:xfrm>
            <a:off x="2049571" y="6201961"/>
            <a:ext cx="3913047" cy="1615200"/>
            <a:chOff x="92604" y="4646778"/>
            <a:chExt cx="4189997" cy="16952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D52F34-0ADE-4529-9E7A-588EB17AA032}"/>
                </a:ext>
              </a:extLst>
            </p:cNvPr>
            <p:cNvSpPr txBox="1"/>
            <p:nvPr/>
          </p:nvSpPr>
          <p:spPr>
            <a:xfrm>
              <a:off x="92604" y="4646778"/>
              <a:ext cx="1456936" cy="275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Dimensionality 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181F04D-6C6E-4E5C-A4D7-B86AA6E0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64" y="4881885"/>
              <a:ext cx="4177437" cy="1460114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4CE959-FB61-44EA-9006-D7D7E5F9ED25}"/>
              </a:ext>
            </a:extLst>
          </p:cNvPr>
          <p:cNvGrpSpPr/>
          <p:nvPr/>
        </p:nvGrpSpPr>
        <p:grpSpPr>
          <a:xfrm>
            <a:off x="2049571" y="7827555"/>
            <a:ext cx="3913047" cy="1620225"/>
            <a:chOff x="74637" y="6386580"/>
            <a:chExt cx="4201939" cy="174136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EAB84A3-4961-4D3A-A0D8-DC32EBFD5DC4}"/>
                </a:ext>
              </a:extLst>
            </p:cNvPr>
            <p:cNvSpPr txBox="1"/>
            <p:nvPr/>
          </p:nvSpPr>
          <p:spPr>
            <a:xfrm>
              <a:off x="74637" y="6386580"/>
              <a:ext cx="549920" cy="28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Math 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2F21A36-A663-4625-8CCA-811D35055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99" y="6614039"/>
              <a:ext cx="4170477" cy="1513903"/>
            </a:xfrm>
            <a:prstGeom prst="rect">
              <a:avLst/>
            </a:prstGeom>
          </p:spPr>
        </p:pic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E2D2930A-A877-4325-B218-2050D0AD6F4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2057" y="4507031"/>
            <a:ext cx="3901318" cy="3502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10334239-7616-4AD7-930E-4DDE3E1B4DDF}"/>
              </a:ext>
            </a:extLst>
          </p:cNvPr>
          <p:cNvGrpSpPr/>
          <p:nvPr/>
        </p:nvGrpSpPr>
        <p:grpSpPr>
          <a:xfrm>
            <a:off x="6009829" y="5834923"/>
            <a:ext cx="3904277" cy="832988"/>
            <a:chOff x="4386507" y="2660445"/>
            <a:chExt cx="4227295" cy="9019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0901B1-5FEE-42F7-836C-0023B05DC586}"/>
                </a:ext>
              </a:extLst>
            </p:cNvPr>
            <p:cNvSpPr txBox="1"/>
            <p:nvPr/>
          </p:nvSpPr>
          <p:spPr>
            <a:xfrm>
              <a:off x="4386507" y="2660445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Vision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A6457A4-F9FE-4AC1-9AC0-0998F17D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8671" y="2925573"/>
              <a:ext cx="4205131" cy="636777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2F45AED-D49A-4D7E-B830-D832B27EA05D}"/>
              </a:ext>
            </a:extLst>
          </p:cNvPr>
          <p:cNvGrpSpPr/>
          <p:nvPr/>
        </p:nvGrpSpPr>
        <p:grpSpPr>
          <a:xfrm>
            <a:off x="6027027" y="6682311"/>
            <a:ext cx="3883804" cy="843951"/>
            <a:chOff x="4405119" y="3577946"/>
            <a:chExt cx="4205129" cy="91377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B8F01CE-71DF-43AB-BB9C-57FCAE4BB1CB}"/>
                </a:ext>
              </a:extLst>
            </p:cNvPr>
            <p:cNvSpPr txBox="1"/>
            <p:nvPr/>
          </p:nvSpPr>
          <p:spPr>
            <a:xfrm>
              <a:off x="4405119" y="3577946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Text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198F039-BA28-46CD-ACC7-F00487A7F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05119" y="3854945"/>
              <a:ext cx="4205129" cy="636777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181490-7D7E-4849-A95A-64265F0FEF21}"/>
              </a:ext>
            </a:extLst>
          </p:cNvPr>
          <p:cNvGrpSpPr/>
          <p:nvPr/>
        </p:nvGrpSpPr>
        <p:grpSpPr>
          <a:xfrm>
            <a:off x="6009837" y="7559301"/>
            <a:ext cx="3909461" cy="877470"/>
            <a:chOff x="4386507" y="4527488"/>
            <a:chExt cx="4232909" cy="95006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79394C9-47C3-4245-A742-A4E2D6793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278" y="4840777"/>
              <a:ext cx="4205138" cy="63677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3206CD-7D05-4C9A-A0F9-DD45F6E83D44}"/>
                </a:ext>
              </a:extLst>
            </p:cNvPr>
            <p:cNvSpPr txBox="1"/>
            <p:nvPr/>
          </p:nvSpPr>
          <p:spPr>
            <a:xfrm>
              <a:off x="4386507" y="4527488"/>
              <a:ext cx="2000824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Audio and Speech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53D5004-9885-4697-BF77-6BD720FCBB22}"/>
              </a:ext>
            </a:extLst>
          </p:cNvPr>
          <p:cNvGrpSpPr/>
          <p:nvPr/>
        </p:nvGrpSpPr>
        <p:grpSpPr>
          <a:xfrm>
            <a:off x="5962619" y="8470279"/>
            <a:ext cx="3956666" cy="833744"/>
            <a:chOff x="4335396" y="5513845"/>
            <a:chExt cx="4284020" cy="90272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4CD60-9415-474C-8B0E-080FF194B32F}"/>
                </a:ext>
              </a:extLst>
            </p:cNvPr>
            <p:cNvSpPr txBox="1"/>
            <p:nvPr/>
          </p:nvSpPr>
          <p:spPr>
            <a:xfrm>
              <a:off x="4335396" y="5513845"/>
              <a:ext cx="2214756" cy="28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Recommendation systems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DF338AC-1A46-4F78-B73A-39A612E8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4285" y="5779793"/>
              <a:ext cx="4205131" cy="636777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85A9DA1-037E-4785-9A6D-4343A1244D98}"/>
              </a:ext>
            </a:extLst>
          </p:cNvPr>
          <p:cNvGrpSpPr/>
          <p:nvPr/>
        </p:nvGrpSpPr>
        <p:grpSpPr>
          <a:xfrm>
            <a:off x="9928006" y="5119521"/>
            <a:ext cx="4445623" cy="1781197"/>
            <a:chOff x="8692687" y="6444916"/>
            <a:chExt cx="4813430" cy="1928564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CAF9146-8949-4E4B-9693-09C4DB2C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6514" y="6713381"/>
              <a:ext cx="4749603" cy="1660099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F4A131-194D-4CE2-9EDA-D6E8BD7D5F74}"/>
                </a:ext>
              </a:extLst>
            </p:cNvPr>
            <p:cNvSpPr txBox="1"/>
            <p:nvPr/>
          </p:nvSpPr>
          <p:spPr>
            <a:xfrm>
              <a:off x="8692687" y="6444916"/>
              <a:ext cx="2000822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Model Building</a:t>
              </a:r>
              <a:endParaRPr lang="en-US" sz="739" dirty="0">
                <a:latin typeface="Consolas" panose="020B0609020204030204" pitchFamily="49" charset="0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2182E37-DEBA-4304-B88E-550D1DAA384D}"/>
              </a:ext>
            </a:extLst>
          </p:cNvPr>
          <p:cNvSpPr txBox="1"/>
          <p:nvPr/>
        </p:nvSpPr>
        <p:spPr>
          <a:xfrm>
            <a:off x="5962621" y="1966351"/>
            <a:ext cx="1847934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8" dirty="0">
                <a:latin typeface="Consolas" panose="020B0609020204030204" pitchFamily="49" charset="0"/>
              </a:rPr>
              <a:t>PyTorch Workflow</a:t>
            </a:r>
          </a:p>
          <a:p>
            <a:endParaRPr lang="en-US" sz="739" dirty="0">
              <a:latin typeface="Consolas" panose="020B0609020204030204" pitchFamily="49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D8247A7-D135-4E1A-A42E-A2365E6870E6}"/>
              </a:ext>
            </a:extLst>
          </p:cNvPr>
          <p:cNvGrpSpPr/>
          <p:nvPr/>
        </p:nvGrpSpPr>
        <p:grpSpPr>
          <a:xfrm>
            <a:off x="1939477" y="2004888"/>
            <a:ext cx="3947007" cy="565699"/>
            <a:chOff x="99028" y="629731"/>
            <a:chExt cx="4273561" cy="6125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CB1C7F-0E38-4A63-9B2C-3ACC13374AB8}"/>
                </a:ext>
              </a:extLst>
            </p:cNvPr>
            <p:cNvSpPr txBox="1"/>
            <p:nvPr/>
          </p:nvSpPr>
          <p:spPr>
            <a:xfrm>
              <a:off x="99028" y="629731"/>
              <a:ext cx="998221" cy="2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Imports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237ACD-1BB7-45BF-ABA8-A5F75C606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0" y="882994"/>
              <a:ext cx="4191119" cy="359239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F17BAA-019B-4FEB-B990-B55D70E3455D}"/>
              </a:ext>
            </a:extLst>
          </p:cNvPr>
          <p:cNvGrpSpPr/>
          <p:nvPr/>
        </p:nvGrpSpPr>
        <p:grpSpPr>
          <a:xfrm>
            <a:off x="9928006" y="1956421"/>
            <a:ext cx="4468685" cy="1051932"/>
            <a:chOff x="8748492" y="1183943"/>
            <a:chExt cx="4838400" cy="11389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2D824A-DEF9-4F52-83E7-EDB1D77FCDA3}"/>
                </a:ext>
              </a:extLst>
            </p:cNvPr>
            <p:cNvSpPr txBox="1"/>
            <p:nvPr/>
          </p:nvSpPr>
          <p:spPr>
            <a:xfrm>
              <a:off x="8748492" y="1183943"/>
              <a:ext cx="2000822" cy="40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8" dirty="0">
                  <a:latin typeface="Consolas" panose="020B0609020204030204" pitchFamily="49" charset="0"/>
                </a:rPr>
                <a:t>Neural Network API</a:t>
              </a:r>
            </a:p>
            <a:p>
              <a:endParaRPr lang="en-US" sz="739" dirty="0">
                <a:latin typeface="Consolas" panose="020B0609020204030204" pitchFamily="49" charset="0"/>
              </a:endParaRP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99E04A83-5279-4A4D-AF29-274141AE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318" y="1490766"/>
              <a:ext cx="4774574" cy="83214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FB7A655-D180-4F8D-87BA-257C9191CBE6}"/>
              </a:ext>
            </a:extLst>
          </p:cNvPr>
          <p:cNvSpPr txBox="1"/>
          <p:nvPr/>
        </p:nvSpPr>
        <p:spPr>
          <a:xfrm>
            <a:off x="1895642" y="1036340"/>
            <a:ext cx="8830903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33" dirty="0">
                <a:solidFill>
                  <a:srgbClr val="4B487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de-DE" sz="2309" dirty="0">
                <a:solidFill>
                  <a:srgbClr val="4B487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CHEAT SHEET</a:t>
            </a:r>
            <a:endParaRPr lang="en-US" sz="2309" dirty="0">
              <a:solidFill>
                <a:srgbClr val="4B487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7091606-25CA-4D3B-8E4B-78862BA7E5E2}"/>
              </a:ext>
            </a:extLst>
          </p:cNvPr>
          <p:cNvSpPr txBox="1"/>
          <p:nvPr/>
        </p:nvSpPr>
        <p:spPr>
          <a:xfrm>
            <a:off x="2049576" y="11642541"/>
            <a:ext cx="1855813" cy="31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78" dirty="0">
                <a:latin typeface="Consolas" panose="020B0609020204030204" pitchFamily="49" charset="0"/>
                <a:ea typeface="Verdana" panose="020B0604030504040204" pitchFamily="34" charset="0"/>
              </a:rPr>
              <a:t>Ahmad Alismail,</a:t>
            </a:r>
            <a:endParaRPr lang="en-US" sz="1478" dirty="0">
              <a:latin typeface="Consolas" panose="020B0609020204030204" pitchFamily="49" charset="0"/>
              <a:ea typeface="Verdana" panose="020B060403050404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C908ADD-2DEE-4EE1-8A5F-F00BFDDAE9F6}"/>
              </a:ext>
            </a:extLst>
          </p:cNvPr>
          <p:cNvSpPr/>
          <p:nvPr/>
        </p:nvSpPr>
        <p:spPr>
          <a:xfrm>
            <a:off x="4002621" y="11642541"/>
            <a:ext cx="331052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78" dirty="0">
                <a:latin typeface="Consolas" panose="020B0609020204030204" pitchFamily="49" charset="0"/>
                <a:ea typeface="Verdana" panose="020B0604030504040204" pitchFamily="34" charset="0"/>
              </a:rPr>
              <a:t>linkedin.com/in/ahmadalismail1</a:t>
            </a:r>
            <a:endParaRPr lang="en-US" sz="1478" dirty="0">
              <a:latin typeface="Consolas" panose="020B0609020204030204" pitchFamily="49" charset="0"/>
            </a:endParaRPr>
          </a:p>
        </p:txBody>
      </p:sp>
      <p:pic>
        <p:nvPicPr>
          <p:cNvPr id="5124" name="Picture 4" descr="Linkedin free icon">
            <a:extLst>
              <a:ext uri="{FF2B5EF4-FFF2-40B4-BE49-F238E27FC236}">
                <a16:creationId xmlns:a16="http://schemas.microsoft.com/office/drawing/2014/main" id="{928BBB75-F762-41C1-B7E2-E5A2E53C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36" y="11642541"/>
            <a:ext cx="272562" cy="2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9D10535-5997-4B09-8878-5B872A7F4558}"/>
              </a:ext>
            </a:extLst>
          </p:cNvPr>
          <p:cNvSpPr txBox="1"/>
          <p:nvPr/>
        </p:nvSpPr>
        <p:spPr>
          <a:xfrm>
            <a:off x="11966547" y="11647077"/>
            <a:ext cx="3054468" cy="31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78" dirty="0">
                <a:latin typeface="Consolas" panose="020B0609020204030204" pitchFamily="49" charset="0"/>
                <a:ea typeface="Verdana" panose="020B0604030504040204" pitchFamily="34" charset="0"/>
              </a:rPr>
              <a:t>Last updated: 11/2022</a:t>
            </a:r>
            <a:endParaRPr lang="en-US" sz="1478" dirty="0">
              <a:latin typeface="Consolas" panose="020B0609020204030204" pitchFamily="49" charset="0"/>
              <a:ea typeface="Verdana" panose="020B060403050404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FE31ED0-7451-413F-AB0C-511BBE80B6B6}"/>
              </a:ext>
            </a:extLst>
          </p:cNvPr>
          <p:cNvSpPr/>
          <p:nvPr/>
        </p:nvSpPr>
        <p:spPr>
          <a:xfrm>
            <a:off x="12575773" y="713877"/>
            <a:ext cx="1021093" cy="1505817"/>
          </a:xfrm>
          <a:prstGeom prst="rect">
            <a:avLst/>
          </a:pr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53" tIns="42226" rIns="84453" bIns="422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62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74D942D-D39E-4D3A-B62E-9624F1B132E4}"/>
              </a:ext>
            </a:extLst>
          </p:cNvPr>
          <p:cNvSpPr/>
          <p:nvPr/>
        </p:nvSpPr>
        <p:spPr>
          <a:xfrm>
            <a:off x="2012343" y="12010444"/>
            <a:ext cx="8832867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78" dirty="0">
                <a:latin typeface="Consolas" panose="020B0609020204030204" pitchFamily="49" charset="0"/>
                <a:ea typeface="Verdana" panose="020B0604030504040204" pitchFamily="34" charset="0"/>
              </a:rPr>
              <a:t>PyTorch Workflow: Daniel Bourke https://github.com/mrdbourke/pytorch-deep-learning </a:t>
            </a:r>
            <a:endParaRPr lang="en-US" sz="1478" dirty="0">
              <a:latin typeface="Consolas" panose="020B0609020204030204" pitchFamily="49" charset="0"/>
            </a:endParaRPr>
          </a:p>
        </p:txBody>
      </p:sp>
      <p:pic>
        <p:nvPicPr>
          <p:cNvPr id="5128" name="Picture 8" descr="03-pytorch-computer-vision-workflow.png">
            <a:extLst>
              <a:ext uri="{FF2B5EF4-FFF2-40B4-BE49-F238E27FC236}">
                <a16:creationId xmlns:a16="http://schemas.microsoft.com/office/drawing/2014/main" id="{7FEA7989-1F1D-4118-A4D4-30EEDAF0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84" y="2197850"/>
            <a:ext cx="4060094" cy="228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B134C8-F30C-437E-9C24-AB1EE1EE2AF6}"/>
              </a:ext>
            </a:extLst>
          </p:cNvPr>
          <p:cNvSpPr/>
          <p:nvPr/>
        </p:nvSpPr>
        <p:spPr>
          <a:xfrm>
            <a:off x="153315" y="1248852"/>
            <a:ext cx="2985091" cy="12552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05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</a:rPr>
              <a:t>Get data ready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What shapes are my inputs and what shapes are my outputs? (All samples vs. Single sample)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prstClr val="black"/>
                </a:solidFill>
              </a:rPr>
              <a:t>PyTorch</a:t>
            </a:r>
            <a:r>
              <a:rPr lang="de-DE" sz="1108" dirty="0">
                <a:solidFill>
                  <a:prstClr val="black"/>
                </a:solidFill>
              </a:rPr>
              <a:t> prefers to work with PyTorch tensors -&gt; Turn data into tensors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Split our data into training and test sets</a:t>
            </a:r>
          </a:p>
          <a:p>
            <a:pPr algn="ctr"/>
            <a:endParaRPr lang="en-US" sz="1662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58FC54-EC94-46F5-8919-01BF70CB62DF}"/>
              </a:ext>
            </a:extLst>
          </p:cNvPr>
          <p:cNvSpPr/>
          <p:nvPr/>
        </p:nvSpPr>
        <p:spPr>
          <a:xfrm>
            <a:off x="3260852" y="1255759"/>
            <a:ext cx="5637884" cy="1690553"/>
          </a:xfrm>
          <a:prstGeom prst="roundRect">
            <a:avLst/>
          </a:prstGeom>
          <a:solidFill>
            <a:srgbClr val="F2D7B2"/>
          </a:solidFill>
          <a:ln w="38100">
            <a:solidFill>
              <a:srgbClr val="F2B25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2" b="1" dirty="0">
                <a:solidFill>
                  <a:schemeClr val="tx1"/>
                </a:solidFill>
              </a:rPr>
              <a:t>Build or pick a pretrained Model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  <a:latin typeface="Calibri "/>
              </a:rPr>
              <a:t>Setting up device agnostic code (so our model can run on CPU or GPU if it‘s available)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  <a:latin typeface="Calibri "/>
              </a:rPr>
              <a:t>Costructing a model by subclassing nn.Module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  <a:latin typeface="Calibri "/>
              </a:rPr>
              <a:t>Create layers capable of handling X and y (considereing input and output shapes)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  <a:latin typeface="Calibri "/>
              </a:rPr>
              <a:t>Define a forward method (make use of operator fusion to improve performance on GPU: </a:t>
            </a:r>
            <a:br>
              <a:rPr lang="de-DE" sz="1108" dirty="0">
                <a:solidFill>
                  <a:schemeClr val="tx1"/>
                </a:solidFill>
                <a:latin typeface="Calibri "/>
              </a:rPr>
            </a:br>
            <a:r>
              <a:rPr lang="de-DE" sz="739" dirty="0">
                <a:solidFill>
                  <a:schemeClr val="tx1"/>
                </a:solidFill>
                <a:latin typeface="Consolas" panose="020B0609020204030204" pitchFamily="49" charset="0"/>
              </a:rPr>
              <a:t>return self.layer_3(self.relu(self.layer_2((x)))</a:t>
            </a:r>
            <a:endParaRPr lang="de-DE" sz="1108" dirty="0">
              <a:solidFill>
                <a:schemeClr val="tx1"/>
              </a:solidFill>
              <a:latin typeface="Calibri "/>
            </a:endParaRP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  <a:latin typeface="Calibri "/>
              </a:rPr>
              <a:t>Create an instance of the model and send it to target device 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  <a:latin typeface="Calibri "/>
              </a:rPr>
              <a:t>Create a loss function (a.k.a loss criterion) 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  <a:latin typeface="Calibri "/>
              </a:rPr>
              <a:t> Create an optimizer</a:t>
            </a:r>
          </a:p>
          <a:p>
            <a:pPr algn="ctr"/>
            <a:endParaRPr lang="en-US" sz="1662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6576AD-1945-411C-B83B-42231BCDB52B}"/>
              </a:ext>
            </a:extLst>
          </p:cNvPr>
          <p:cNvSpPr/>
          <p:nvPr/>
        </p:nvSpPr>
        <p:spPr>
          <a:xfrm>
            <a:off x="3195587" y="3041943"/>
            <a:ext cx="5703133" cy="3587457"/>
          </a:xfrm>
          <a:prstGeom prst="roundRect">
            <a:avLst/>
          </a:prstGeom>
          <a:solidFill>
            <a:srgbClr val="F2D7B2"/>
          </a:solidFill>
          <a:ln w="38100">
            <a:solidFill>
              <a:srgbClr val="F2B25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  <a:hlinkClick r:id="rId2"/>
              </a:rPr>
              <a:t>PyTorch Training Loop</a:t>
            </a:r>
            <a:endParaRPr lang="de-DE" sz="1662" b="1" dirty="0">
              <a:solidFill>
                <a:schemeClr val="tx1"/>
              </a:solidFill>
            </a:endParaRP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P</a:t>
            </a:r>
            <a:r>
              <a:rPr lang="en-US" sz="1108" dirty="0">
                <a:solidFill>
                  <a:prstClr val="black"/>
                </a:solidFill>
              </a:rPr>
              <a:t>ut data on the available device 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X_train.to(device)</a:t>
            </a:r>
            <a:r>
              <a:rPr lang="en-US" sz="1108" dirty="0">
                <a:solidFill>
                  <a:prstClr val="black"/>
                </a:solidFill>
              </a:rPr>
              <a:t>  (without this error will happen!)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Loop through epochs</a:t>
            </a:r>
          </a:p>
          <a:p>
            <a:pPr marL="580656" lvl="1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Loop through training batches, perform </a:t>
            </a:r>
            <a:r>
              <a:rPr lang="de-DE" sz="1108" b="1" dirty="0">
                <a:solidFill>
                  <a:prstClr val="black"/>
                </a:solidFill>
              </a:rPr>
              <a:t>training steps</a:t>
            </a:r>
            <a:r>
              <a:rPr lang="de-DE" sz="1108" dirty="0">
                <a:solidFill>
                  <a:prstClr val="black"/>
                </a:solidFill>
              </a:rPr>
              <a:t>, caculate loss per batch.</a:t>
            </a:r>
            <a:endParaRPr lang="en-US" sz="1108" dirty="0">
              <a:solidFill>
                <a:prstClr val="black"/>
              </a:solidFill>
            </a:endParaRP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Put model in training mode 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prstClr val="black"/>
                </a:solidFill>
              </a:rPr>
              <a:t>Forward pass </a:t>
            </a:r>
            <a:r>
              <a:rPr lang="en-US" sz="1108" dirty="0">
                <a:solidFill>
                  <a:prstClr val="black"/>
                </a:solidFill>
              </a:rPr>
              <a:t>- The model goes through all of the training data once, performing its 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forward() </a:t>
            </a:r>
            <a:r>
              <a:rPr lang="en-US" sz="1108" dirty="0">
                <a:solidFill>
                  <a:prstClr val="black"/>
                </a:solidFill>
              </a:rPr>
              <a:t>function calculations (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model(x_train)</a:t>
            </a:r>
            <a:r>
              <a:rPr lang="en-US" sz="1108" dirty="0">
                <a:solidFill>
                  <a:prstClr val="black"/>
                </a:solidFill>
              </a:rPr>
              <a:t>)</a:t>
            </a:r>
            <a:r>
              <a:rPr lang="en-US" sz="1108" dirty="0">
                <a:solidFill>
                  <a:prstClr val="white"/>
                </a:solidFill>
              </a:rPr>
              <a:t>.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prstClr val="black"/>
                </a:solidFill>
              </a:rPr>
              <a:t>Calculate the loss </a:t>
            </a:r>
            <a:r>
              <a:rPr lang="en-US" sz="1108" dirty="0">
                <a:solidFill>
                  <a:prstClr val="black"/>
                </a:solidFill>
              </a:rPr>
              <a:t>- The model’s output/predictions (logits for classification if the loss function has a layer to convert logits to probabilities) are compared to the ground truth (labels) and evaluated to see how wrong they are (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loss = loss_fn(y_pred, y_train</a:t>
            </a:r>
            <a:r>
              <a:rPr lang="en-US" sz="1108" dirty="0">
                <a:solidFill>
                  <a:prstClr val="black"/>
                </a:solidFill>
              </a:rPr>
              <a:t>). 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prstClr val="black"/>
                </a:solidFill>
              </a:rPr>
              <a:t>Zero gradients </a:t>
            </a:r>
            <a:r>
              <a:rPr lang="en-US" sz="1108" dirty="0">
                <a:solidFill>
                  <a:prstClr val="black"/>
                </a:solidFill>
              </a:rPr>
              <a:t>- The optimizers gradients are set to zero (they are accumulated by default) so they can be recalculated for the specific training step (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optimizer.zero_grad()</a:t>
            </a:r>
            <a:r>
              <a:rPr lang="en-US" sz="1108" dirty="0">
                <a:solidFill>
                  <a:prstClr val="black"/>
                </a:solidFill>
              </a:rPr>
              <a:t>).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prstClr val="black"/>
                </a:solidFill>
              </a:rPr>
              <a:t>Perform backpropagation on the loss </a:t>
            </a:r>
            <a:r>
              <a:rPr lang="en-US" sz="1108" dirty="0">
                <a:solidFill>
                  <a:prstClr val="black"/>
                </a:solidFill>
              </a:rPr>
              <a:t>- Computes the gradient of the loss with respect for every model parameter to be updated (each parameter with 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requires_grad=True</a:t>
            </a:r>
            <a:r>
              <a:rPr lang="en-US" sz="1108" dirty="0">
                <a:solidFill>
                  <a:prstClr val="black"/>
                </a:solidFill>
              </a:rPr>
              <a:t>). This is known as backpropagation, hence "backwards" (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loss.backward()</a:t>
            </a:r>
            <a:r>
              <a:rPr lang="en-US" sz="1108" dirty="0">
                <a:solidFill>
                  <a:prstClr val="black"/>
                </a:solidFill>
              </a:rPr>
              <a:t>).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prstClr val="black"/>
                </a:solidFill>
              </a:rPr>
              <a:t>Step the optimizer (gradient descent) </a:t>
            </a:r>
            <a:r>
              <a:rPr lang="en-US" sz="1108" dirty="0">
                <a:solidFill>
                  <a:prstClr val="black"/>
                </a:solidFill>
              </a:rPr>
              <a:t>- Update the parameters with 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requires_grad=True </a:t>
            </a:r>
            <a:r>
              <a:rPr lang="en-US" sz="1108" dirty="0">
                <a:solidFill>
                  <a:prstClr val="black"/>
                </a:solidFill>
              </a:rPr>
              <a:t>with respect to the loss gradients in order to improve them (</a:t>
            </a:r>
            <a:r>
              <a:rPr lang="en-US" sz="1108" dirty="0">
                <a:solidFill>
                  <a:prstClr val="black"/>
                </a:solidFill>
                <a:latin typeface="Consolas" panose="020B0609020204030204" pitchFamily="49" charset="0"/>
              </a:rPr>
              <a:t>optimizer.step()</a:t>
            </a:r>
            <a:r>
              <a:rPr lang="en-US" sz="1108" dirty="0">
                <a:solidFill>
                  <a:prstClr val="black"/>
                </a:solidFill>
              </a:rPr>
              <a:t>).</a:t>
            </a:r>
          </a:p>
          <a:p>
            <a:pPr algn="ctr"/>
            <a:endParaRPr lang="en-US" sz="1662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425EAC-579F-4FFD-8AC5-ED452D5B2A38}"/>
              </a:ext>
            </a:extLst>
          </p:cNvPr>
          <p:cNvSpPr/>
          <p:nvPr/>
        </p:nvSpPr>
        <p:spPr>
          <a:xfrm>
            <a:off x="9021174" y="2375045"/>
            <a:ext cx="3133251" cy="1933262"/>
          </a:xfrm>
          <a:prstGeom prst="roundRect">
            <a:avLst/>
          </a:prstGeom>
          <a:solidFill>
            <a:srgbClr val="FAEFF2"/>
          </a:solidFill>
          <a:ln w="38100">
            <a:solidFill>
              <a:srgbClr val="F3668A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</a:rPr>
              <a:t>Prevent Overfitting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  <a:hlinkClick r:id="rId3"/>
              </a:rPr>
              <a:t>Interpreting Learning Curve </a:t>
            </a:r>
            <a:endParaRPr lang="en-US" sz="1108" dirty="0">
              <a:solidFill>
                <a:schemeClr val="tx1"/>
              </a:solidFill>
            </a:endParaRP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Get more data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regularization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Simplify your model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data augmentation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transfer learning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dropout layers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learning rate decay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early stopping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F237FD1-4B0F-4831-A29A-39AE3501B5C7}"/>
              </a:ext>
            </a:extLst>
          </p:cNvPr>
          <p:cNvSpPr/>
          <p:nvPr/>
        </p:nvSpPr>
        <p:spPr>
          <a:xfrm>
            <a:off x="3195603" y="6725035"/>
            <a:ext cx="5768382" cy="2273745"/>
          </a:xfrm>
          <a:prstGeom prst="roundRect">
            <a:avLst/>
          </a:prstGeom>
          <a:solidFill>
            <a:srgbClr val="F2D7B2"/>
          </a:solidFill>
          <a:ln w="38100">
            <a:solidFill>
              <a:srgbClr val="F2B25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  <a:hlinkClick r:id="rId4"/>
              </a:rPr>
              <a:t>PyTorch Testing Loop</a:t>
            </a:r>
            <a:endParaRPr lang="de-DE" sz="1662" b="1" dirty="0">
              <a:solidFill>
                <a:schemeClr val="tx1"/>
              </a:solidFill>
            </a:endParaRP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Put the model in evaluation mode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Turn on 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torch.inference_mode() </a:t>
            </a:r>
            <a:r>
              <a:rPr lang="de-DE" sz="1108" dirty="0">
                <a:solidFill>
                  <a:prstClr val="black"/>
                </a:solidFill>
              </a:rPr>
              <a:t>context manager to disable functionality such as gradient tracking for inference (since gradient trackingis not needed for inference)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prstClr val="black"/>
                </a:solidFill>
              </a:rPr>
              <a:t>All predictions should be made with objects on the same device (e.g. data and model on </a:t>
            </a:r>
            <a:r>
              <a:rPr lang="en-US" sz="1108" b="1" dirty="0">
                <a:solidFill>
                  <a:prstClr val="black"/>
                </a:solidFill>
              </a:rPr>
              <a:t>GPU</a:t>
            </a:r>
            <a:r>
              <a:rPr lang="en-US" sz="1108" dirty="0">
                <a:solidFill>
                  <a:prstClr val="black"/>
                </a:solidFill>
              </a:rPr>
              <a:t> only or data and model on </a:t>
            </a:r>
            <a:r>
              <a:rPr lang="en-US" sz="1108" b="1" dirty="0">
                <a:solidFill>
                  <a:prstClr val="black"/>
                </a:solidFill>
              </a:rPr>
              <a:t>CPU</a:t>
            </a:r>
            <a:r>
              <a:rPr lang="en-US" sz="1108" dirty="0">
                <a:solidFill>
                  <a:prstClr val="black"/>
                </a:solidFill>
              </a:rPr>
              <a:t> only)</a:t>
            </a:r>
            <a:r>
              <a:rPr lang="de-DE" sz="1108" dirty="0">
                <a:solidFill>
                  <a:prstClr val="black"/>
                </a:solidFill>
              </a:rPr>
              <a:t>, i.e., 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model.to(device) </a:t>
            </a:r>
            <a:r>
              <a:rPr lang="de-DE" sz="1108" dirty="0">
                <a:solidFill>
                  <a:prstClr val="black"/>
                </a:solidFill>
              </a:rPr>
              <a:t>and 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X_test = X_test.to(device)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Pass the test data through the model. The model will generate logits (the raw outputs). Convert </a:t>
            </a:r>
            <a:r>
              <a:rPr lang="de-DE" sz="1108" b="1" dirty="0">
                <a:solidFill>
                  <a:prstClr val="black"/>
                </a:solidFill>
              </a:rPr>
              <a:t>logits</a:t>
            </a:r>
            <a:r>
              <a:rPr lang="de-DE" sz="1108" dirty="0">
                <a:solidFill>
                  <a:prstClr val="black"/>
                </a:solidFill>
              </a:rPr>
              <a:t> -&gt; prediction </a:t>
            </a:r>
            <a:r>
              <a:rPr lang="de-DE" sz="1108" b="1" dirty="0">
                <a:solidFill>
                  <a:prstClr val="black"/>
                </a:solidFill>
              </a:rPr>
              <a:t>probabilities</a:t>
            </a:r>
            <a:r>
              <a:rPr lang="de-DE" sz="1108" dirty="0">
                <a:solidFill>
                  <a:prstClr val="black"/>
                </a:solidFill>
              </a:rPr>
              <a:t> (with 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sigmoid</a:t>
            </a:r>
            <a:r>
              <a:rPr lang="de-DE" sz="1108" dirty="0">
                <a:solidFill>
                  <a:prstClr val="black"/>
                </a:solidFill>
              </a:rPr>
              <a:t>/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softmax</a:t>
            </a:r>
            <a:r>
              <a:rPr lang="de-DE" sz="1108" dirty="0">
                <a:solidFill>
                  <a:prstClr val="black"/>
                </a:solidFill>
              </a:rPr>
              <a:t>) -&gt; predictions </a:t>
            </a:r>
            <a:r>
              <a:rPr lang="de-DE" sz="1108" b="1" dirty="0">
                <a:solidFill>
                  <a:prstClr val="black"/>
                </a:solidFill>
              </a:rPr>
              <a:t>labels</a:t>
            </a:r>
            <a:r>
              <a:rPr lang="de-DE" sz="1108" dirty="0">
                <a:solidFill>
                  <a:prstClr val="black"/>
                </a:solidFill>
              </a:rPr>
              <a:t> (with 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argmax(dim=1)</a:t>
            </a:r>
            <a:r>
              <a:rPr lang="de-DE" sz="1108" dirty="0">
                <a:solidFill>
                  <a:prstClr val="black"/>
                </a:solidFill>
              </a:rPr>
              <a:t>)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prstClr val="black"/>
                </a:solidFill>
              </a:rPr>
              <a:t>NOTE: call </a:t>
            </a:r>
            <a:r>
              <a:rPr lang="de-DE" sz="1108" dirty="0">
                <a:solidFill>
                  <a:prstClr val="black"/>
                </a:solidFill>
                <a:latin typeface="Consolas" panose="020B0609020204030204" pitchFamily="49" charset="0"/>
              </a:rPr>
              <a:t>y_pred.cpu() </a:t>
            </a:r>
            <a:r>
              <a:rPr lang="de-DE" sz="1108" dirty="0">
                <a:solidFill>
                  <a:prstClr val="black"/>
                </a:solidFill>
              </a:rPr>
              <a:t>on your target tensor to return a copy of your target tensor on the CPU because some libraries aren‘t capable of using data that is stored on GPU</a:t>
            </a:r>
            <a:endParaRPr lang="en-US" sz="1108" dirty="0">
              <a:solidFill>
                <a:prstClr val="black"/>
              </a:solidFill>
            </a:endParaRPr>
          </a:p>
          <a:p>
            <a:pPr algn="ctr"/>
            <a:endParaRPr lang="en-US" sz="1662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B7122D-1A68-4877-B186-8AF65925A163}"/>
              </a:ext>
            </a:extLst>
          </p:cNvPr>
          <p:cNvSpPr/>
          <p:nvPr/>
        </p:nvSpPr>
        <p:spPr>
          <a:xfrm>
            <a:off x="153311" y="4608728"/>
            <a:ext cx="2985087" cy="24077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05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  <a:latin typeface="Consolas" panose="020B0609020204030204" pitchFamily="49" charset="0"/>
              </a:rPr>
              <a:t>DataLoader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DataLoader</a:t>
            </a:r>
            <a:r>
              <a:rPr lang="en-US" sz="1108" dirty="0">
                <a:solidFill>
                  <a:schemeClr val="tx1"/>
                </a:solidFill>
              </a:rPr>
              <a:t> combines dataset and sampler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It helps load data into a model. For training and for inference.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It turns a large </a:t>
            </a:r>
            <a:r>
              <a:rPr lang="en-US" sz="1108" b="1" dirty="0">
                <a:solidFill>
                  <a:schemeClr val="tx1"/>
                </a:solidFill>
              </a:rPr>
              <a:t>Dataset</a:t>
            </a:r>
            <a:r>
              <a:rPr lang="en-US" sz="1108" dirty="0">
                <a:solidFill>
                  <a:schemeClr val="tx1"/>
                </a:solidFill>
              </a:rPr>
              <a:t> into a Python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iterable</a:t>
            </a:r>
            <a:r>
              <a:rPr lang="en-US" sz="1108" dirty="0">
                <a:solidFill>
                  <a:schemeClr val="tx1"/>
                </a:solidFill>
              </a:rPr>
              <a:t> of smaller chunks.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These smaller chunks are called batches or mini-batches and can be set by the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batch_size </a:t>
            </a:r>
            <a:r>
              <a:rPr lang="en-US" sz="1108" dirty="0">
                <a:solidFill>
                  <a:schemeClr val="tx1"/>
                </a:solidFill>
              </a:rPr>
              <a:t>parameter.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Why do this?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Because it's more computationally efficient.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E85AB20-500B-4456-8568-EF0F921963BA}"/>
              </a:ext>
            </a:extLst>
          </p:cNvPr>
          <p:cNvSpPr/>
          <p:nvPr/>
        </p:nvSpPr>
        <p:spPr>
          <a:xfrm>
            <a:off x="153315" y="2589761"/>
            <a:ext cx="2985091" cy="193326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505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</a:rPr>
              <a:t>Load our data into PyTorch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T</a:t>
            </a:r>
            <a:r>
              <a:rPr lang="en-US" sz="1108" dirty="0">
                <a:solidFill>
                  <a:schemeClr val="tx1"/>
                </a:solidFill>
              </a:rPr>
              <a:t>urn int into tensors (e.g.,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torchvision.transforms</a:t>
            </a:r>
            <a:r>
              <a:rPr lang="en-US" sz="1108" dirty="0">
                <a:solidFill>
                  <a:schemeClr val="tx1"/>
                </a:solidFill>
              </a:rPr>
              <a:t>)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turn our raw images into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Dataset</a:t>
            </a:r>
            <a:r>
              <a:rPr lang="en-US" sz="1108" dirty="0">
                <a:solidFill>
                  <a:schemeClr val="tx1"/>
                </a:solidFill>
              </a:rPr>
              <a:t>'s (features mapped to labels or X's mapped to y's) through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torch.utils.data.Dataset 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chemeClr val="tx1"/>
                </a:solidFill>
              </a:rPr>
              <a:t>Turn our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Dataset</a:t>
            </a:r>
            <a:r>
              <a:rPr lang="en-US" sz="1108" dirty="0">
                <a:solidFill>
                  <a:schemeClr val="tx1"/>
                </a:solidFill>
              </a:rPr>
              <a:t> subsequently into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DataLoader </a:t>
            </a:r>
            <a:r>
              <a:rPr lang="en-US" sz="1108" dirty="0">
                <a:solidFill>
                  <a:schemeClr val="tx1"/>
                </a:solidFill>
              </a:rPr>
              <a:t>through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torch.utils.data.DataLoader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452172-46AD-431C-AF75-B93B0A21272F}"/>
              </a:ext>
            </a:extLst>
          </p:cNvPr>
          <p:cNvSpPr/>
          <p:nvPr/>
        </p:nvSpPr>
        <p:spPr>
          <a:xfrm>
            <a:off x="12276856" y="2375059"/>
            <a:ext cx="2695147" cy="1251584"/>
          </a:xfrm>
          <a:prstGeom prst="roundRect">
            <a:avLst/>
          </a:prstGeom>
          <a:solidFill>
            <a:srgbClr val="FAEFF2"/>
          </a:solidFill>
          <a:ln w="38100">
            <a:solidFill>
              <a:srgbClr val="F3668A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</a:rPr>
              <a:t>Prevent Underfitting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A</a:t>
            </a:r>
            <a:r>
              <a:rPr lang="en-US" sz="1108" dirty="0">
                <a:solidFill>
                  <a:schemeClr val="tx1"/>
                </a:solidFill>
              </a:rPr>
              <a:t>dd more layers/units to your model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T</a:t>
            </a:r>
            <a:r>
              <a:rPr lang="en-US" sz="1108" dirty="0">
                <a:solidFill>
                  <a:schemeClr val="tx1"/>
                </a:solidFill>
              </a:rPr>
              <a:t>weak the learning rate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transfer learning 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T</a:t>
            </a:r>
            <a:r>
              <a:rPr lang="en-US" sz="1108" dirty="0">
                <a:solidFill>
                  <a:schemeClr val="tx1"/>
                </a:solidFill>
              </a:rPr>
              <a:t>rain for longer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U</a:t>
            </a:r>
            <a:r>
              <a:rPr lang="en-US" sz="1108" dirty="0">
                <a:solidFill>
                  <a:schemeClr val="tx1"/>
                </a:solidFill>
              </a:rPr>
              <a:t>se less regularization</a:t>
            </a:r>
          </a:p>
          <a:p>
            <a:endParaRPr lang="de-DE" sz="1108" dirty="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D6FC573-3E0B-4D8F-BE79-F76D2061AAD3}"/>
              </a:ext>
            </a:extLst>
          </p:cNvPr>
          <p:cNvSpPr/>
          <p:nvPr/>
        </p:nvSpPr>
        <p:spPr>
          <a:xfrm>
            <a:off x="9021160" y="1255763"/>
            <a:ext cx="5985296" cy="1021968"/>
          </a:xfrm>
          <a:prstGeom prst="roundRect">
            <a:avLst/>
          </a:prstGeom>
          <a:solidFill>
            <a:srgbClr val="FAEFF2"/>
          </a:solidFill>
          <a:ln w="38100">
            <a:solidFill>
              <a:srgbClr val="F3668A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</a:rPr>
              <a:t>Top PyTorch and DL Errors</a:t>
            </a:r>
            <a:endParaRPr lang="de-DE" sz="1108" b="1" dirty="0">
              <a:solidFill>
                <a:schemeClr val="tx1"/>
              </a:solidFill>
            </a:endParaRP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de-DE" sz="1108" b="1" dirty="0">
                <a:solidFill>
                  <a:schemeClr val="tx1"/>
                </a:solidFill>
              </a:rPr>
              <a:t>Wrong datatypes</a:t>
            </a:r>
            <a:r>
              <a:rPr lang="de-DE" sz="1108" dirty="0">
                <a:solidFill>
                  <a:schemeClr val="tx1"/>
                </a:solidFill>
              </a:rPr>
              <a:t>: Your Model expected </a:t>
            </a:r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</a:rPr>
              <a:t>torch.float32 </a:t>
            </a:r>
            <a:r>
              <a:rPr lang="de-DE" sz="1108" dirty="0">
                <a:solidFill>
                  <a:schemeClr val="tx1"/>
                </a:solidFill>
              </a:rPr>
              <a:t>when your data is </a:t>
            </a:r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</a:rPr>
              <a:t>torch.uint8</a:t>
            </a: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schemeClr val="tx1"/>
                </a:solidFill>
              </a:rPr>
              <a:t>Wrong </a:t>
            </a:r>
            <a:r>
              <a:rPr lang="en-US" sz="1108" b="1" dirty="0">
                <a:solidFill>
                  <a:schemeClr val="tx1"/>
                </a:solidFill>
                <a:latin typeface="Calibri "/>
              </a:rPr>
              <a:t>data shapes</a:t>
            </a:r>
            <a:r>
              <a:rPr lang="en-US" sz="1108" dirty="0">
                <a:solidFill>
                  <a:schemeClr val="tx1"/>
                </a:solidFill>
                <a:latin typeface="Calibri "/>
              </a:rPr>
              <a:t>: Your model expected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 [batch_size, color_channels, height, width] </a:t>
            </a:r>
            <a:r>
              <a:rPr lang="en-US" sz="1108" dirty="0">
                <a:solidFill>
                  <a:schemeClr val="tx1"/>
                </a:solidFill>
              </a:rPr>
              <a:t>when your data is </a:t>
            </a:r>
            <a:r>
              <a:rPr lang="en-US" sz="1108" dirty="0">
                <a:solidFill>
                  <a:schemeClr val="tx1"/>
                </a:solidFill>
                <a:latin typeface="Consolas" panose="020B0609020204030204" pitchFamily="49" charset="0"/>
              </a:rPr>
              <a:t>[color_channels, height, width]</a:t>
            </a:r>
            <a:endParaRPr lang="de-DE" sz="1108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58360" indent="-158360">
              <a:buFont typeface="Arial" panose="020B0604020202020204" pitchFamily="34" charset="0"/>
              <a:buChar char="•"/>
            </a:pPr>
            <a:r>
              <a:rPr lang="en-US" sz="1108" b="1" dirty="0">
                <a:solidFill>
                  <a:schemeClr val="tx1"/>
                </a:solidFill>
              </a:rPr>
              <a:t>Wrong devices:</a:t>
            </a:r>
            <a:r>
              <a:rPr lang="en-US" sz="1108" dirty="0">
                <a:solidFill>
                  <a:schemeClr val="tx1"/>
                </a:solidFill>
              </a:rPr>
              <a:t> Your model is on the GPU but your data is on the CPU.</a:t>
            </a:r>
            <a:endParaRPr lang="de-DE" sz="1108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D254341-DB6F-4248-842F-22AF395E0658}"/>
              </a:ext>
            </a:extLst>
          </p:cNvPr>
          <p:cNvSpPr/>
          <p:nvPr/>
        </p:nvSpPr>
        <p:spPr>
          <a:xfrm>
            <a:off x="153311" y="7102175"/>
            <a:ext cx="2985087" cy="1708931"/>
          </a:xfrm>
          <a:prstGeom prst="roundRect">
            <a:avLst/>
          </a:prstGeom>
          <a:solidFill>
            <a:srgbClr val="B5F3D4"/>
          </a:solidFill>
          <a:ln w="38100">
            <a:solidFill>
              <a:srgbClr val="82E7B4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62" b="1" dirty="0">
                <a:solidFill>
                  <a:schemeClr val="tx1"/>
                </a:solidFill>
                <a:hlinkClick r:id="rId5"/>
              </a:rPr>
              <a:t>Going Modular</a:t>
            </a:r>
            <a:endParaRPr lang="de-DE" sz="1662" b="1" dirty="0">
              <a:solidFill>
                <a:schemeClr val="tx1"/>
              </a:solidFill>
            </a:endParaRP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One way to go from notebooks to scripts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Train a model built in a jupyter notebook with one line of code on the command line </a:t>
            </a:r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</a:rPr>
              <a:t>!python train.py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Create folder to store scrpits using </a:t>
            </a:r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</a:rPr>
              <a:t>os.makedirs()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r>
              <a:rPr lang="de-DE" sz="1108" dirty="0">
                <a:solidFill>
                  <a:schemeClr val="tx1"/>
                </a:solidFill>
              </a:rPr>
              <a:t>Create the script using </a:t>
            </a:r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</a:rPr>
              <a:t>%%writefile folder_name/file_name.py</a:t>
            </a:r>
          </a:p>
          <a:p>
            <a:pPr marL="263935" indent="-263935">
              <a:buFont typeface="Arial" panose="020B0604020202020204" pitchFamily="34" charset="0"/>
              <a:buChar char="•"/>
            </a:pPr>
            <a:endParaRPr lang="en-US" sz="1108" dirty="0">
              <a:solidFill>
                <a:schemeClr val="tx1"/>
              </a:solidFill>
            </a:endParaRPr>
          </a:p>
          <a:p>
            <a:endParaRPr lang="de-DE" sz="1108" dirty="0">
              <a:solidFill>
                <a:schemeClr val="tx1"/>
              </a:solidFill>
            </a:endParaRPr>
          </a:p>
        </p:txBody>
      </p:sp>
      <p:pic>
        <p:nvPicPr>
          <p:cNvPr id="1035" name="Picture 11" descr="pytorch training loop annotated">
            <a:extLst>
              <a:ext uri="{FF2B5EF4-FFF2-40B4-BE49-F238E27FC236}">
                <a16:creationId xmlns:a16="http://schemas.microsoft.com/office/drawing/2014/main" id="{888C056C-E745-4AE6-9BAC-EC0CABA7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0163" y="8358897"/>
            <a:ext cx="7108645" cy="3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ytorch annotated testing loop">
            <a:extLst>
              <a:ext uri="{FF2B5EF4-FFF2-40B4-BE49-F238E27FC236}">
                <a16:creationId xmlns:a16="http://schemas.microsoft.com/office/drawing/2014/main" id="{04431DAE-150A-4ABC-8D6E-F1E504DC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749" y="9296933"/>
            <a:ext cx="6928289" cy="35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a pytorch linear model with annotations">
            <a:extLst>
              <a:ext uri="{FF2B5EF4-FFF2-40B4-BE49-F238E27FC236}">
                <a16:creationId xmlns:a16="http://schemas.microsoft.com/office/drawing/2014/main" id="{D612322E-4460-48A5-815C-A18B1712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0495" y="4656574"/>
            <a:ext cx="7192350" cy="31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31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3F90-FEDA-40C3-A3FF-D8426A13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6" y="2009932"/>
            <a:ext cx="15201508" cy="92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4536DC2-F8E5-4FB6-9C2F-86E03C3FD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0437"/>
              </p:ext>
            </p:extLst>
          </p:nvPr>
        </p:nvGraphicFramePr>
        <p:xfrm>
          <a:off x="11981334" y="4088267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82C9876-AD6D-4859-9CFA-696CE49D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52446"/>
              </p:ext>
            </p:extLst>
          </p:nvPr>
        </p:nvGraphicFramePr>
        <p:xfrm>
          <a:off x="11897819" y="4151697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9EFB1-933D-4CDF-B8E8-F6229A5D6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52932"/>
              </p:ext>
            </p:extLst>
          </p:nvPr>
        </p:nvGraphicFramePr>
        <p:xfrm>
          <a:off x="8443978" y="5131696"/>
          <a:ext cx="2533585" cy="2111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6717">
                  <a:extLst>
                    <a:ext uri="{9D8B030D-6E8A-4147-A177-3AD203B41FA5}">
                      <a16:colId xmlns:a16="http://schemas.microsoft.com/office/drawing/2014/main" val="2305060131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001996879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53067712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183514666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2447090610"/>
                    </a:ext>
                  </a:extLst>
                </a:gridCol>
              </a:tblGrid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99802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97648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0.0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0.7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321619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296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4048F4-5AAE-4CC4-A205-4F319180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94229"/>
              </p:ext>
            </p:extLst>
          </p:nvPr>
        </p:nvGraphicFramePr>
        <p:xfrm>
          <a:off x="8037747" y="5432428"/>
          <a:ext cx="2533585" cy="2111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6717">
                  <a:extLst>
                    <a:ext uri="{9D8B030D-6E8A-4147-A177-3AD203B41FA5}">
                      <a16:colId xmlns:a16="http://schemas.microsoft.com/office/drawing/2014/main" val="2305060131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001996879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53067712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183514666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2447090610"/>
                    </a:ext>
                  </a:extLst>
                </a:gridCol>
              </a:tblGrid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99802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97648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0.0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0.7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321619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296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3601F2-8DAA-4F20-A8C2-D6D68CEEE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44033"/>
              </p:ext>
            </p:extLst>
          </p:nvPr>
        </p:nvGraphicFramePr>
        <p:xfrm>
          <a:off x="7631514" y="5772092"/>
          <a:ext cx="2533585" cy="2111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6717">
                  <a:extLst>
                    <a:ext uri="{9D8B030D-6E8A-4147-A177-3AD203B41FA5}">
                      <a16:colId xmlns:a16="http://schemas.microsoft.com/office/drawing/2014/main" val="2305060131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001996879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53067712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183514666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2447090610"/>
                    </a:ext>
                  </a:extLst>
                </a:gridCol>
              </a:tblGrid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99802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97648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0.0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0.7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321619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296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C4CC64-4BEA-4BC7-A0FB-66A9897C0F4B}"/>
              </a:ext>
            </a:extLst>
          </p:cNvPr>
          <p:cNvSpPr txBox="1"/>
          <p:nvPr/>
        </p:nvSpPr>
        <p:spPr>
          <a:xfrm>
            <a:off x="8443979" y="4407764"/>
            <a:ext cx="2694675" cy="6608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47" dirty="0">
                <a:solidFill>
                  <a:schemeClr val="tx1"/>
                </a:solidFill>
                <a:latin typeface="Consolas" panose="020B0609020204030204" pitchFamily="49" charset="0"/>
              </a:rPr>
              <a:t>3-dim       </a:t>
            </a:r>
            <a:r>
              <a:rPr lang="de-DE" sz="1847" dirty="0">
                <a:solidFill>
                  <a:srgbClr val="FFC000"/>
                </a:solidFill>
                <a:latin typeface="Consolas" panose="020B0609020204030204" pitchFamily="49" charset="0"/>
              </a:rPr>
              <a:t>0 1 2</a:t>
            </a:r>
          </a:p>
          <a:p>
            <a:r>
              <a:rPr lang="de-DE" sz="1847" dirty="0">
                <a:solidFill>
                  <a:schemeClr val="tx1"/>
                </a:solidFill>
                <a:latin typeface="Consolas" panose="020B0609020204030204" pitchFamily="49" charset="0"/>
              </a:rPr>
              <a:t>torch.randn(</a:t>
            </a:r>
            <a:r>
              <a:rPr lang="de-DE" sz="1847" b="1" dirty="0">
                <a:solidFill>
                  <a:srgbClr val="F52480"/>
                </a:solidFill>
                <a:latin typeface="Consolas" panose="020B0609020204030204" pitchFamily="49" charset="0"/>
              </a:rPr>
              <a:t>3</a:t>
            </a:r>
            <a:r>
              <a:rPr lang="de-DE" sz="1847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de-DE" sz="1847" b="1" dirty="0">
                <a:solidFill>
                  <a:srgbClr val="4B8937"/>
                </a:solidFill>
                <a:latin typeface="Consolas" panose="020B0609020204030204" pitchFamily="49" charset="0"/>
              </a:rPr>
              <a:t>4</a:t>
            </a:r>
            <a:r>
              <a:rPr lang="de-DE" sz="1847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de-DE" sz="1847" b="1" dirty="0">
                <a:solidFill>
                  <a:srgbClr val="78E0FD"/>
                </a:solidFill>
                <a:latin typeface="Consolas" panose="020B0609020204030204" pitchFamily="49" charset="0"/>
              </a:rPr>
              <a:t>5</a:t>
            </a:r>
            <a:r>
              <a:rPr lang="de-DE" sz="1847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184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4D7A5F-B7EB-403E-8E6B-4C61EB71B03F}"/>
              </a:ext>
            </a:extLst>
          </p:cNvPr>
          <p:cNvCxnSpPr>
            <a:cxnSpLocks/>
          </p:cNvCxnSpPr>
          <p:nvPr/>
        </p:nvCxnSpPr>
        <p:spPr>
          <a:xfrm flipV="1">
            <a:off x="7467311" y="4970852"/>
            <a:ext cx="692045" cy="660967"/>
          </a:xfrm>
          <a:prstGeom prst="straightConnector1">
            <a:avLst/>
          </a:prstGeom>
          <a:ln w="38100">
            <a:solidFill>
              <a:srgbClr val="F524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66EDB6-D65D-4895-8D91-340BA0F78088}"/>
              </a:ext>
            </a:extLst>
          </p:cNvPr>
          <p:cNvCxnSpPr>
            <a:cxnSpLocks/>
          </p:cNvCxnSpPr>
          <p:nvPr/>
        </p:nvCxnSpPr>
        <p:spPr>
          <a:xfrm flipV="1">
            <a:off x="7406502" y="5772108"/>
            <a:ext cx="0" cy="2196569"/>
          </a:xfrm>
          <a:prstGeom prst="straightConnector1">
            <a:avLst/>
          </a:prstGeom>
          <a:ln w="38100">
            <a:solidFill>
              <a:srgbClr val="4B89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F799B6-887E-4D77-933C-F04D8B06D7E0}"/>
              </a:ext>
            </a:extLst>
          </p:cNvPr>
          <p:cNvCxnSpPr>
            <a:cxnSpLocks/>
          </p:cNvCxnSpPr>
          <p:nvPr/>
        </p:nvCxnSpPr>
        <p:spPr>
          <a:xfrm flipH="1">
            <a:off x="7631531" y="8132891"/>
            <a:ext cx="2533584" cy="1"/>
          </a:xfrm>
          <a:prstGeom prst="straightConnector1">
            <a:avLst/>
          </a:prstGeom>
          <a:ln w="38100">
            <a:solidFill>
              <a:srgbClr val="78E0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D7A41-C52B-4787-8DA0-F4F7791A7890}"/>
              </a:ext>
            </a:extLst>
          </p:cNvPr>
          <p:cNvSpPr/>
          <p:nvPr/>
        </p:nvSpPr>
        <p:spPr>
          <a:xfrm>
            <a:off x="7517954" y="4970852"/>
            <a:ext cx="30168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62" b="1" dirty="0">
                <a:solidFill>
                  <a:srgbClr val="F52480"/>
                </a:solidFill>
                <a:latin typeface="Consolas" panose="020B0609020204030204" pitchFamily="49" charset="0"/>
              </a:rPr>
              <a:t>3</a:t>
            </a:r>
            <a:endParaRPr lang="en-US" sz="1662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DFAF8-C991-4849-AFD4-B2233662676A}"/>
              </a:ext>
            </a:extLst>
          </p:cNvPr>
          <p:cNvSpPr/>
          <p:nvPr/>
        </p:nvSpPr>
        <p:spPr>
          <a:xfrm>
            <a:off x="7087734" y="6657198"/>
            <a:ext cx="30168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62" b="1" dirty="0">
                <a:solidFill>
                  <a:srgbClr val="4B8937"/>
                </a:solidFill>
                <a:latin typeface="Consolas" panose="020B0609020204030204" pitchFamily="49" charset="0"/>
              </a:rPr>
              <a:t>4</a:t>
            </a:r>
            <a:endParaRPr lang="en-US" sz="1662" dirty="0">
              <a:solidFill>
                <a:srgbClr val="4B893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08C26-99AA-4493-85C3-BDC306D5D195}"/>
              </a:ext>
            </a:extLst>
          </p:cNvPr>
          <p:cNvSpPr/>
          <p:nvPr/>
        </p:nvSpPr>
        <p:spPr>
          <a:xfrm>
            <a:off x="8747466" y="8132875"/>
            <a:ext cx="301686" cy="34810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de-DE" sz="1662" b="1" dirty="0">
                <a:solidFill>
                  <a:srgbClr val="78E0FD"/>
                </a:solidFill>
                <a:latin typeface="Consolas" panose="020B0609020204030204" pitchFamily="49" charset="0"/>
              </a:rPr>
              <a:t>5</a:t>
            </a:r>
            <a:endParaRPr lang="en-US" sz="1662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97A15-BCCE-49FA-B634-B4B9CF23DE78}"/>
              </a:ext>
            </a:extLst>
          </p:cNvPr>
          <p:cNvSpPr txBox="1"/>
          <p:nvPr/>
        </p:nvSpPr>
        <p:spPr>
          <a:xfrm>
            <a:off x="4604348" y="8473998"/>
            <a:ext cx="1714447" cy="603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662" dirty="0">
                <a:latin typeface="Verdana" panose="020B0604030504040204" pitchFamily="34" charset="0"/>
                <a:ea typeface="Verdana" panose="020B0604030504040204" pitchFamily="34" charset="0"/>
              </a:rPr>
              <a:t>Rank 2</a:t>
            </a: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 Tensor </a:t>
            </a:r>
            <a:b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(matrix)</a:t>
            </a:r>
            <a:endParaRPr lang="de-DE" sz="1662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FB4C5-40FB-40D8-9751-A6898FAE1642}"/>
              </a:ext>
            </a:extLst>
          </p:cNvPr>
          <p:cNvSpPr txBox="1"/>
          <p:nvPr/>
        </p:nvSpPr>
        <p:spPr>
          <a:xfrm>
            <a:off x="286116" y="8473993"/>
            <a:ext cx="2668276" cy="603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662" dirty="0">
                <a:latin typeface="Verdana" panose="020B0604030504040204" pitchFamily="34" charset="0"/>
                <a:ea typeface="Verdana" panose="020B0604030504040204" pitchFamily="34" charset="0"/>
              </a:rPr>
              <a:t>Rank 0</a:t>
            </a: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 Tensor </a:t>
            </a:r>
            <a:b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(scalar)</a:t>
            </a:r>
            <a:endParaRPr lang="de-DE" sz="1662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FFC08-9A83-44D4-9F9E-9403E6FF548E}"/>
              </a:ext>
            </a:extLst>
          </p:cNvPr>
          <p:cNvSpPr txBox="1"/>
          <p:nvPr/>
        </p:nvSpPr>
        <p:spPr>
          <a:xfrm>
            <a:off x="1975233" y="8473998"/>
            <a:ext cx="2668276" cy="603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662" dirty="0">
                <a:latin typeface="Verdana" panose="020B0604030504040204" pitchFamily="34" charset="0"/>
                <a:ea typeface="Verdana" panose="020B0604030504040204" pitchFamily="34" charset="0"/>
              </a:rPr>
              <a:t>Rank 1</a:t>
            </a: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 Tensor </a:t>
            </a:r>
            <a:b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(vector)</a:t>
            </a:r>
            <a:endParaRPr lang="de-DE" sz="1662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F4089-C39C-4457-B60A-5D02960407B0}"/>
              </a:ext>
            </a:extLst>
          </p:cNvPr>
          <p:cNvSpPr txBox="1"/>
          <p:nvPr/>
        </p:nvSpPr>
        <p:spPr>
          <a:xfrm>
            <a:off x="8085491" y="8473988"/>
            <a:ext cx="1714447" cy="348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662" dirty="0">
                <a:latin typeface="Verdana" panose="020B0604030504040204" pitchFamily="34" charset="0"/>
                <a:ea typeface="Verdana" panose="020B0604030504040204" pitchFamily="34" charset="0"/>
              </a:rPr>
              <a:t>Rank 3</a:t>
            </a: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 Tensor </a:t>
            </a:r>
            <a:endParaRPr lang="de-DE" sz="1662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20566-BE7B-4BEF-A506-F86C5EC4390A}"/>
              </a:ext>
            </a:extLst>
          </p:cNvPr>
          <p:cNvSpPr txBox="1"/>
          <p:nvPr/>
        </p:nvSpPr>
        <p:spPr>
          <a:xfrm>
            <a:off x="11329147" y="8473988"/>
            <a:ext cx="1714447" cy="348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662" dirty="0">
                <a:latin typeface="Verdana" panose="020B0604030504040204" pitchFamily="34" charset="0"/>
                <a:ea typeface="Verdana" panose="020B0604030504040204" pitchFamily="34" charset="0"/>
              </a:rPr>
              <a:t>Rank 4</a:t>
            </a:r>
            <a:r>
              <a:rPr lang="en-US" sz="1662" dirty="0">
                <a:latin typeface="Verdana" panose="020B0604030504040204" pitchFamily="34" charset="0"/>
                <a:ea typeface="Verdana" panose="020B0604030504040204" pitchFamily="34" charset="0"/>
              </a:rPr>
              <a:t> Tensor </a:t>
            </a:r>
            <a:endParaRPr lang="de-DE" sz="1662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143BAED-76D8-4C83-87F3-4656E8189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4517"/>
              </p:ext>
            </p:extLst>
          </p:nvPr>
        </p:nvGraphicFramePr>
        <p:xfrm>
          <a:off x="11811372" y="4212194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C778732-ED54-4356-8086-9CFAD0A84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17451"/>
              </p:ext>
            </p:extLst>
          </p:nvPr>
        </p:nvGraphicFramePr>
        <p:xfrm>
          <a:off x="11981334" y="4880230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60541BD-E51C-4310-B3FA-D0A7D25AD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551744"/>
              </p:ext>
            </p:extLst>
          </p:nvPr>
        </p:nvGraphicFramePr>
        <p:xfrm>
          <a:off x="11897819" y="4943659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1AADB55-4A9D-414C-B5C6-DABB802C7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76346"/>
              </p:ext>
            </p:extLst>
          </p:nvPr>
        </p:nvGraphicFramePr>
        <p:xfrm>
          <a:off x="11811372" y="5004157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DD31561-07C1-4178-AF4E-FB26CFAF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5074"/>
              </p:ext>
            </p:extLst>
          </p:nvPr>
        </p:nvGraphicFramePr>
        <p:xfrm>
          <a:off x="11981334" y="5708382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2A9D020-C65E-4E80-B581-429374C74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72818"/>
              </p:ext>
            </p:extLst>
          </p:nvPr>
        </p:nvGraphicFramePr>
        <p:xfrm>
          <a:off x="11897819" y="5771813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48DF05D-54B2-4BDB-84A5-8BE509AF1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01935"/>
              </p:ext>
            </p:extLst>
          </p:nvPr>
        </p:nvGraphicFramePr>
        <p:xfrm>
          <a:off x="11811372" y="5832310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7262FB6-4E63-47C3-A1E4-D04140AF9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55451"/>
              </p:ext>
            </p:extLst>
          </p:nvPr>
        </p:nvGraphicFramePr>
        <p:xfrm>
          <a:off x="11987081" y="6494216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25A9393-AA01-4D45-ABE7-7DAD4AD2F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743383"/>
              </p:ext>
            </p:extLst>
          </p:nvPr>
        </p:nvGraphicFramePr>
        <p:xfrm>
          <a:off x="11903565" y="6557646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2A2BFF4-1AD0-43E9-A176-87FBABC12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10015"/>
              </p:ext>
            </p:extLst>
          </p:nvPr>
        </p:nvGraphicFramePr>
        <p:xfrm>
          <a:off x="11817120" y="6618142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FCC4D81-18DF-43A5-BE1E-5BFC087E9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94307"/>
              </p:ext>
            </p:extLst>
          </p:nvPr>
        </p:nvGraphicFramePr>
        <p:xfrm>
          <a:off x="11981334" y="7267806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00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D21139F-2FB7-40EB-8A6C-F7C46E9EF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7992"/>
              </p:ext>
            </p:extLst>
          </p:nvPr>
        </p:nvGraphicFramePr>
        <p:xfrm>
          <a:off x="11897819" y="7331236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85F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5E783EB-B573-4B44-BC2D-63F225904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18193"/>
              </p:ext>
            </p:extLst>
          </p:nvPr>
        </p:nvGraphicFramePr>
        <p:xfrm>
          <a:off x="11811372" y="7391734"/>
          <a:ext cx="596559" cy="5742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8853">
                  <a:extLst>
                    <a:ext uri="{9D8B030D-6E8A-4147-A177-3AD203B41FA5}">
                      <a16:colId xmlns:a16="http://schemas.microsoft.com/office/drawing/2014/main" val="1696571949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4042683285"/>
                    </a:ext>
                  </a:extLst>
                </a:gridCol>
                <a:gridCol w="198853">
                  <a:extLst>
                    <a:ext uri="{9D8B030D-6E8A-4147-A177-3AD203B41FA5}">
                      <a16:colId xmlns:a16="http://schemas.microsoft.com/office/drawing/2014/main" val="3736207658"/>
                    </a:ext>
                  </a:extLst>
                </a:gridCol>
              </a:tblGrid>
              <a:tr h="1914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5302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46333"/>
                  </a:ext>
                </a:extLst>
              </a:tr>
              <a:tr h="1914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84454" marR="84454" marT="42226" marB="42226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815768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C034B74-E90E-4BB8-BBF1-D3BC8B9CB251}"/>
              </a:ext>
            </a:extLst>
          </p:cNvPr>
          <p:cNvSpPr txBox="1"/>
          <p:nvPr/>
        </p:nvSpPr>
        <p:spPr>
          <a:xfrm>
            <a:off x="13288947" y="8473999"/>
            <a:ext cx="1714447" cy="603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662" dirty="0">
                <a:latin typeface="Verdana" panose="020B0604030504040204" pitchFamily="34" charset="0"/>
                <a:ea typeface="Verdana" panose="020B0604030504040204" pitchFamily="34" charset="0"/>
              </a:rPr>
              <a:t>Images as tensors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23DC9DED-2339-4554-940E-B06F4FD4F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60292"/>
              </p:ext>
            </p:extLst>
          </p:nvPr>
        </p:nvGraphicFramePr>
        <p:xfrm>
          <a:off x="4330033" y="5854692"/>
          <a:ext cx="2533585" cy="2111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6717">
                  <a:extLst>
                    <a:ext uri="{9D8B030D-6E8A-4147-A177-3AD203B41FA5}">
                      <a16:colId xmlns:a16="http://schemas.microsoft.com/office/drawing/2014/main" val="2305060131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001996879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53067712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4183514666"/>
                    </a:ext>
                  </a:extLst>
                </a:gridCol>
                <a:gridCol w="506717">
                  <a:extLst>
                    <a:ext uri="{9D8B030D-6E8A-4147-A177-3AD203B41FA5}">
                      <a16:colId xmlns:a16="http://schemas.microsoft.com/office/drawing/2014/main" val="2447090610"/>
                    </a:ext>
                  </a:extLst>
                </a:gridCol>
              </a:tblGrid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99802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97648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0.0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0.7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0.6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321619"/>
                  </a:ext>
                </a:extLst>
              </a:tr>
              <a:tr h="52783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0.4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0.5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29655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C442BEB-95D7-40BD-BBD4-1D104E9BC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1106"/>
              </p:ext>
            </p:extLst>
          </p:nvPr>
        </p:nvGraphicFramePr>
        <p:xfrm>
          <a:off x="3060837" y="5432429"/>
          <a:ext cx="506717" cy="253358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6717">
                  <a:extLst>
                    <a:ext uri="{9D8B030D-6E8A-4147-A177-3AD203B41FA5}">
                      <a16:colId xmlns:a16="http://schemas.microsoft.com/office/drawing/2014/main" val="1481106631"/>
                    </a:ext>
                  </a:extLst>
                </a:gridCol>
              </a:tblGrid>
              <a:tr h="50671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-1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95981"/>
                  </a:ext>
                </a:extLst>
              </a:tr>
              <a:tr h="50671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0.7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9119"/>
                  </a:ext>
                </a:extLst>
              </a:tr>
              <a:tr h="50671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0.9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495221"/>
                  </a:ext>
                </a:extLst>
              </a:tr>
              <a:tr h="50671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30266"/>
                  </a:ext>
                </a:extLst>
              </a:tr>
              <a:tr h="50671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90626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913AA0C-F8AE-4C30-8037-5BA710921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08496"/>
              </p:ext>
            </p:extLst>
          </p:nvPr>
        </p:nvGraphicFramePr>
        <p:xfrm>
          <a:off x="1334862" y="7365017"/>
          <a:ext cx="506717" cy="50671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6717">
                  <a:extLst>
                    <a:ext uri="{9D8B030D-6E8A-4147-A177-3AD203B41FA5}">
                      <a16:colId xmlns:a16="http://schemas.microsoft.com/office/drawing/2014/main" val="1999432921"/>
                    </a:ext>
                  </a:extLst>
                </a:gridCol>
              </a:tblGrid>
              <a:tr h="50671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marL="84454" marR="84454" marT="42226" marB="42226" anchor="ctr">
                    <a:solidFill>
                      <a:srgbClr val="FF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00028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A3BF54D-DB4A-48A4-B0C0-8CE630BBADB1}"/>
              </a:ext>
            </a:extLst>
          </p:cNvPr>
          <p:cNvCxnSpPr>
            <a:cxnSpLocks/>
          </p:cNvCxnSpPr>
          <p:nvPr/>
        </p:nvCxnSpPr>
        <p:spPr>
          <a:xfrm flipV="1">
            <a:off x="11699726" y="3986942"/>
            <a:ext cx="238386" cy="207646"/>
          </a:xfrm>
          <a:prstGeom prst="straightConnector1">
            <a:avLst/>
          </a:prstGeom>
          <a:ln w="12700">
            <a:solidFill>
              <a:srgbClr val="F524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F87257-A2A2-40FA-AC66-00A65909D71D}"/>
              </a:ext>
            </a:extLst>
          </p:cNvPr>
          <p:cNvCxnSpPr>
            <a:cxnSpLocks/>
          </p:cNvCxnSpPr>
          <p:nvPr/>
        </p:nvCxnSpPr>
        <p:spPr>
          <a:xfrm flipV="1">
            <a:off x="11699714" y="4226594"/>
            <a:ext cx="0" cy="559880"/>
          </a:xfrm>
          <a:prstGeom prst="straightConnector1">
            <a:avLst/>
          </a:prstGeom>
          <a:ln w="12700">
            <a:solidFill>
              <a:srgbClr val="4B89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FBF159-EC93-41D4-BF98-EFA3E86C1A8D}"/>
              </a:ext>
            </a:extLst>
          </p:cNvPr>
          <p:cNvCxnSpPr>
            <a:cxnSpLocks/>
          </p:cNvCxnSpPr>
          <p:nvPr/>
        </p:nvCxnSpPr>
        <p:spPr>
          <a:xfrm flipH="1">
            <a:off x="12043206" y="3986943"/>
            <a:ext cx="515077" cy="0"/>
          </a:xfrm>
          <a:prstGeom prst="straightConnector1">
            <a:avLst/>
          </a:prstGeom>
          <a:ln w="12700">
            <a:solidFill>
              <a:srgbClr val="78E0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542B3B8-3A54-42D9-A116-538FC5128937}"/>
              </a:ext>
            </a:extLst>
          </p:cNvPr>
          <p:cNvCxnSpPr>
            <a:cxnSpLocks/>
          </p:cNvCxnSpPr>
          <p:nvPr/>
        </p:nvCxnSpPr>
        <p:spPr>
          <a:xfrm flipV="1">
            <a:off x="12668748" y="4057987"/>
            <a:ext cx="0" cy="3875098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7ECC440-4483-4C41-9D62-4841EB120969}"/>
              </a:ext>
            </a:extLst>
          </p:cNvPr>
          <p:cNvSpPr/>
          <p:nvPr/>
        </p:nvSpPr>
        <p:spPr>
          <a:xfrm>
            <a:off x="763290" y="2469797"/>
            <a:ext cx="7133489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62" dirty="0">
                <a:latin typeface="Consolas" panose="020B0609020204030204" pitchFamily="49" charset="0"/>
              </a:rPr>
              <a:t>N</a:t>
            </a:r>
            <a:r>
              <a:rPr lang="en-US" sz="1662" dirty="0">
                <a:latin typeface="Consolas" panose="020B0609020204030204" pitchFamily="49" charset="0"/>
              </a:rPr>
              <a:t>-dim of tensor = # of square brackets [ on the left side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D38969A-2854-4479-BC66-BB5E16F5BB81}"/>
              </a:ext>
            </a:extLst>
          </p:cNvPr>
          <p:cNvGrpSpPr/>
          <p:nvPr/>
        </p:nvGrpSpPr>
        <p:grpSpPr>
          <a:xfrm>
            <a:off x="13508653" y="3940135"/>
            <a:ext cx="1275018" cy="908536"/>
            <a:chOff x="1371903" y="1004109"/>
            <a:chExt cx="1747646" cy="1302793"/>
          </a:xfrm>
        </p:grpSpPr>
        <p:pic>
          <p:nvPicPr>
            <p:cNvPr id="64" name="Picture 20" descr="Dog, facts and photos">
              <a:extLst>
                <a:ext uri="{FF2B5EF4-FFF2-40B4-BE49-F238E27FC236}">
                  <a16:creationId xmlns:a16="http://schemas.microsoft.com/office/drawing/2014/main" id="{3F3E4D38-34CE-40C4-9C2C-076019403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297" y="1004109"/>
              <a:ext cx="1422252" cy="10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2" descr="Dog, facts and photos">
              <a:extLst>
                <a:ext uri="{FF2B5EF4-FFF2-40B4-BE49-F238E27FC236}">
                  <a16:creationId xmlns:a16="http://schemas.microsoft.com/office/drawing/2014/main" id="{01D512E9-7077-4CC7-BA13-FBE305E1D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621" y="1121179"/>
              <a:ext cx="1422252" cy="10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8" descr="Dog, facts and photos">
              <a:extLst>
                <a:ext uri="{FF2B5EF4-FFF2-40B4-BE49-F238E27FC236}">
                  <a16:creationId xmlns:a16="http://schemas.microsoft.com/office/drawing/2014/main" id="{48CFC808-39A6-4E0C-B46C-76C0E9E9B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903" y="1240213"/>
              <a:ext cx="1422252" cy="10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9FC2F2-CE59-46C8-A305-E9853AD8CC14}"/>
              </a:ext>
            </a:extLst>
          </p:cNvPr>
          <p:cNvGrpSpPr/>
          <p:nvPr/>
        </p:nvGrpSpPr>
        <p:grpSpPr>
          <a:xfrm>
            <a:off x="13504261" y="4932990"/>
            <a:ext cx="1275018" cy="944154"/>
            <a:chOff x="1205215" y="2273296"/>
            <a:chExt cx="1747646" cy="1353869"/>
          </a:xfrm>
        </p:grpSpPr>
        <p:pic>
          <p:nvPicPr>
            <p:cNvPr id="68" name="Picture 24" descr="Samoyed Puppies | Ownership Guide | Purina Australia">
              <a:extLst>
                <a:ext uri="{FF2B5EF4-FFF2-40B4-BE49-F238E27FC236}">
                  <a16:creationId xmlns:a16="http://schemas.microsoft.com/office/drawing/2014/main" id="{414E95D8-39F6-486E-BCF1-927B4B3BE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609" y="2273296"/>
              <a:ext cx="1422252" cy="10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4" descr="Samoyed Puppies | Ownership Guide | Purina Australia">
              <a:extLst>
                <a:ext uri="{FF2B5EF4-FFF2-40B4-BE49-F238E27FC236}">
                  <a16:creationId xmlns:a16="http://schemas.microsoft.com/office/drawing/2014/main" id="{8AA6DD0A-8837-44DD-AD2F-8865057A6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933" y="2415015"/>
              <a:ext cx="1422252" cy="10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4" descr="Samoyed Puppies | Ownership Guide | Purina Australia">
              <a:extLst>
                <a:ext uri="{FF2B5EF4-FFF2-40B4-BE49-F238E27FC236}">
                  <a16:creationId xmlns:a16="http://schemas.microsoft.com/office/drawing/2014/main" id="{FDE9D779-7045-4059-A1EB-4F61DB346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215" y="2560476"/>
              <a:ext cx="1422252" cy="10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90FBDC-03A0-4D5A-B81B-1A8AB2FC16D9}"/>
              </a:ext>
            </a:extLst>
          </p:cNvPr>
          <p:cNvGrpSpPr/>
          <p:nvPr/>
        </p:nvGrpSpPr>
        <p:grpSpPr>
          <a:xfrm>
            <a:off x="13497220" y="6016183"/>
            <a:ext cx="1283804" cy="922652"/>
            <a:chOff x="1252840" y="3300906"/>
            <a:chExt cx="1759688" cy="1323036"/>
          </a:xfrm>
        </p:grpSpPr>
        <p:pic>
          <p:nvPicPr>
            <p:cNvPr id="72" name="Picture 26" descr="▷ Miniature Dachshund: Character &amp; Ownership - Dog Breed Pictures - dogbible">
              <a:extLst>
                <a:ext uri="{FF2B5EF4-FFF2-40B4-BE49-F238E27FC236}">
                  <a16:creationId xmlns:a16="http://schemas.microsoft.com/office/drawing/2014/main" id="{BED8284A-AFB1-46BB-89AB-EDDC2A9D9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276" y="3300906"/>
              <a:ext cx="1422252" cy="106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6" descr="▷ Miniature Dachshund: Character &amp; Ownership - Dog Breed Pictures - dogbible">
              <a:extLst>
                <a:ext uri="{FF2B5EF4-FFF2-40B4-BE49-F238E27FC236}">
                  <a16:creationId xmlns:a16="http://schemas.microsoft.com/office/drawing/2014/main" id="{F54B2BE2-F83F-4661-B491-ED5ECDF99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558" y="3435380"/>
              <a:ext cx="1422252" cy="1061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▷ Miniature Dachshund: Character &amp; Ownership - Dog Breed Pictures - dogbible">
              <a:extLst>
                <a:ext uri="{FF2B5EF4-FFF2-40B4-BE49-F238E27FC236}">
                  <a16:creationId xmlns:a16="http://schemas.microsoft.com/office/drawing/2014/main" id="{4BC7DED1-F4C2-4641-A694-550D67FF2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840" y="3561971"/>
              <a:ext cx="1422252" cy="1061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2A0D1A-2981-41DA-8096-39FA8B671687}"/>
              </a:ext>
            </a:extLst>
          </p:cNvPr>
          <p:cNvGrpSpPr/>
          <p:nvPr/>
        </p:nvGrpSpPr>
        <p:grpSpPr>
          <a:xfrm>
            <a:off x="13499570" y="7112613"/>
            <a:ext cx="1279714" cy="896756"/>
            <a:chOff x="1254036" y="4550291"/>
            <a:chExt cx="1754081" cy="1285903"/>
          </a:xfrm>
        </p:grpSpPr>
        <p:pic>
          <p:nvPicPr>
            <p:cNvPr id="76" name="Picture 28" descr="Apparently, this is the most beautiful cat in the world. (I don't own this  picture) : r/aww">
              <a:extLst>
                <a:ext uri="{FF2B5EF4-FFF2-40B4-BE49-F238E27FC236}">
                  <a16:creationId xmlns:a16="http://schemas.microsoft.com/office/drawing/2014/main" id="{DED4D08F-D029-4D32-8875-05704EEC3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061" y="4550291"/>
              <a:ext cx="1421056" cy="106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8" descr="Apparently, this is the most beautiful cat in the world. (I don't own this  picture) : r/aww">
              <a:extLst>
                <a:ext uri="{FF2B5EF4-FFF2-40B4-BE49-F238E27FC236}">
                  <a16:creationId xmlns:a16="http://schemas.microsoft.com/office/drawing/2014/main" id="{95D995F7-BBC1-4FC3-A5AD-9A93D8483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85" y="4668453"/>
              <a:ext cx="1421056" cy="106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8" descr="Apparently, this is the most beautiful cat in the world. (I don't own this  picture) : r/aww">
              <a:extLst>
                <a:ext uri="{FF2B5EF4-FFF2-40B4-BE49-F238E27FC236}">
                  <a16:creationId xmlns:a16="http://schemas.microsoft.com/office/drawing/2014/main" id="{6818EE57-FCD9-4987-9633-AED0C3F19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036" y="4774222"/>
              <a:ext cx="1421056" cy="106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7851542-A663-4E05-8BC4-74294C23EB7E}"/>
              </a:ext>
            </a:extLst>
          </p:cNvPr>
          <p:cNvCxnSpPr>
            <a:cxnSpLocks/>
          </p:cNvCxnSpPr>
          <p:nvPr/>
        </p:nvCxnSpPr>
        <p:spPr>
          <a:xfrm flipV="1">
            <a:off x="13364381" y="3860255"/>
            <a:ext cx="238386" cy="207646"/>
          </a:xfrm>
          <a:prstGeom prst="straightConnector1">
            <a:avLst/>
          </a:prstGeom>
          <a:ln w="12700">
            <a:solidFill>
              <a:srgbClr val="F524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6A59525-114B-42D4-8FD9-E0AC4074B50D}"/>
              </a:ext>
            </a:extLst>
          </p:cNvPr>
          <p:cNvCxnSpPr>
            <a:cxnSpLocks/>
          </p:cNvCxnSpPr>
          <p:nvPr/>
        </p:nvCxnSpPr>
        <p:spPr>
          <a:xfrm flipV="1">
            <a:off x="15003392" y="3982312"/>
            <a:ext cx="0" cy="4026419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25008D5-F421-4663-A58D-E6F5F452758B}"/>
              </a:ext>
            </a:extLst>
          </p:cNvPr>
          <p:cNvCxnSpPr>
            <a:cxnSpLocks/>
          </p:cNvCxnSpPr>
          <p:nvPr/>
        </p:nvCxnSpPr>
        <p:spPr>
          <a:xfrm flipV="1">
            <a:off x="13364881" y="4127837"/>
            <a:ext cx="0" cy="720835"/>
          </a:xfrm>
          <a:prstGeom prst="straightConnector1">
            <a:avLst/>
          </a:prstGeom>
          <a:ln w="12700">
            <a:solidFill>
              <a:srgbClr val="4B89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E606DE-AB03-4D07-82F8-2FA2614E97AB}"/>
              </a:ext>
            </a:extLst>
          </p:cNvPr>
          <p:cNvCxnSpPr>
            <a:cxnSpLocks/>
          </p:cNvCxnSpPr>
          <p:nvPr/>
        </p:nvCxnSpPr>
        <p:spPr>
          <a:xfrm flipH="1">
            <a:off x="13720081" y="3846594"/>
            <a:ext cx="1080790" cy="0"/>
          </a:xfrm>
          <a:prstGeom prst="straightConnector1">
            <a:avLst/>
          </a:prstGeom>
          <a:ln w="12700">
            <a:solidFill>
              <a:srgbClr val="78E0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4A457FF-ACF5-44A2-AD95-D2E53AFE03A2}"/>
              </a:ext>
            </a:extLst>
          </p:cNvPr>
          <p:cNvSpPr txBox="1"/>
          <p:nvPr/>
        </p:nvSpPr>
        <p:spPr>
          <a:xfrm>
            <a:off x="7947341" y="2288772"/>
            <a:ext cx="3687960" cy="6819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 anchorCtr="0">
            <a:spAutoFit/>
          </a:bodyPr>
          <a:lstStyle/>
          <a:p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  <a:ea typeface="Verdana" panose="020B0604030504040204" pitchFamily="34" charset="0"/>
              </a:rPr>
              <a:t>[batch_size, hight, width, color_channels] NHWC</a:t>
            </a:r>
          </a:p>
          <a:p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  <a:ea typeface="Verdana" panose="020B0604030504040204" pitchFamily="34" charset="0"/>
              </a:rPr>
              <a:t># or</a:t>
            </a:r>
          </a:p>
          <a:p>
            <a:r>
              <a:rPr lang="de-DE" sz="1108" dirty="0">
                <a:solidFill>
                  <a:schemeClr val="tx1"/>
                </a:solidFill>
                <a:latin typeface="Consolas" panose="020B0609020204030204" pitchFamily="49" charset="0"/>
                <a:ea typeface="Verdana" panose="020B0604030504040204" pitchFamily="34" charset="0"/>
              </a:rPr>
              <a:t>[batch_size, color_channels, hight, width] NCHW</a:t>
            </a:r>
          </a:p>
          <a:p>
            <a:endParaRPr lang="de-DE" sz="1108" dirty="0">
              <a:solidFill>
                <a:schemeClr val="tx1"/>
              </a:solidFill>
              <a:latin typeface="Consolas" panose="020B0609020204030204" pitchFamily="49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5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1128</Words>
  <Application>Microsoft Office PowerPoint</Application>
  <PresentationFormat>Custom</PresentationFormat>
  <Paragraphs>191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</vt:lpstr>
      <vt:lpstr>Calibri Light</vt:lpstr>
      <vt:lpstr>Consolas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Alismail</dc:creator>
  <cp:lastModifiedBy>Ahmad Alismail</cp:lastModifiedBy>
  <cp:revision>103</cp:revision>
  <dcterms:created xsi:type="dcterms:W3CDTF">2022-11-07T12:44:08Z</dcterms:created>
  <dcterms:modified xsi:type="dcterms:W3CDTF">2022-11-11T17:51:49Z</dcterms:modified>
</cp:coreProperties>
</file>